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4" r:id="rId73"/>
    <p:sldId id="275"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TT Hoves" charset="1" panose="02000003020000060003"/>
      <p:regular r:id="rId11"/>
    </p:embeddedFont>
    <p:embeddedFont>
      <p:font typeface="TT Hoves Bold" charset="1" panose="02000003020000060003"/>
      <p:regular r:id="rId12"/>
    </p:embeddedFont>
    <p:embeddedFont>
      <p:font typeface="TT Hoves Italics" charset="1" panose="02000003020000060003"/>
      <p:regular r:id="rId13"/>
    </p:embeddedFont>
    <p:embeddedFont>
      <p:font typeface="TT Hoves Bold Italics" charset="1" panose="02000003020000060003"/>
      <p:regular r:id="rId14"/>
    </p:embeddedFont>
    <p:embeddedFont>
      <p:font typeface="Helios" charset="1" panose="020B0504020202020204"/>
      <p:regular r:id="rId15"/>
    </p:embeddedFont>
    <p:embeddedFont>
      <p:font typeface="Helios Bold" charset="1" panose="020B0704020202020204"/>
      <p:regular r:id="rId16"/>
    </p:embeddedFont>
    <p:embeddedFont>
      <p:font typeface="Helios Italics" charset="1" panose="020B0503020202090204"/>
      <p:regular r:id="rId17"/>
    </p:embeddedFont>
    <p:embeddedFont>
      <p:font typeface="Helios Bold Italics" charset="1" panose="020B07030202020902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Open Sauce Italics" charset="1" panose="00000500000000000000"/>
      <p:regular r:id="rId27"/>
    </p:embeddedFont>
    <p:embeddedFont>
      <p:font typeface="Open Sauce Bold Italics" charset="1" panose="00000800000000000000"/>
      <p:regular r:id="rId28"/>
    </p:embeddedFont>
    <p:embeddedFont>
      <p:font typeface="Open Sauce Light" charset="1" panose="00000400000000000000"/>
      <p:regular r:id="rId29"/>
    </p:embeddedFont>
    <p:embeddedFont>
      <p:font typeface="Open Sauce Light Italics" charset="1" panose="00000400000000000000"/>
      <p:regular r:id="rId30"/>
    </p:embeddedFont>
    <p:embeddedFont>
      <p:font typeface="Open Sauce Medium" charset="1" panose="00000600000000000000"/>
      <p:regular r:id="rId31"/>
    </p:embeddedFont>
    <p:embeddedFont>
      <p:font typeface="Open Sauce Medium Italics" charset="1" panose="00000600000000000000"/>
      <p:regular r:id="rId32"/>
    </p:embeddedFont>
    <p:embeddedFont>
      <p:font typeface="Open Sauce Semi-Bold" charset="1" panose="00000700000000000000"/>
      <p:regular r:id="rId33"/>
    </p:embeddedFont>
    <p:embeddedFont>
      <p:font typeface="Open Sauce Semi-Bold Italics" charset="1" panose="00000700000000000000"/>
      <p:regular r:id="rId34"/>
    </p:embeddedFont>
    <p:embeddedFont>
      <p:font typeface="Open Sauce Heavy" charset="1" panose="00000A00000000000000"/>
      <p:regular r:id="rId35"/>
    </p:embeddedFont>
    <p:embeddedFont>
      <p:font typeface="Open Sauce Heavy Italics" charset="1" panose="00000A00000000000000"/>
      <p:regular r:id="rId36"/>
    </p:embeddedFont>
    <p:embeddedFont>
      <p:font typeface="Montserrat" charset="1" panose="00000500000000000000"/>
      <p:regular r:id="rId37"/>
    </p:embeddedFont>
    <p:embeddedFont>
      <p:font typeface="Montserrat Bold" charset="1" panose="00000800000000000000"/>
      <p:regular r:id="rId38"/>
    </p:embeddedFont>
    <p:embeddedFont>
      <p:font typeface="Montserrat Italics" charset="1" panose="00000500000000000000"/>
      <p:regular r:id="rId39"/>
    </p:embeddedFont>
    <p:embeddedFont>
      <p:font typeface="Montserrat Bold Italics" charset="1" panose="00000800000000000000"/>
      <p:regular r:id="rId40"/>
    </p:embeddedFont>
    <p:embeddedFont>
      <p:font typeface="Montserrat Thin" charset="1" panose="00000300000000000000"/>
      <p:regular r:id="rId41"/>
    </p:embeddedFont>
    <p:embeddedFont>
      <p:font typeface="Montserrat Thin Italics" charset="1" panose="00000300000000000000"/>
      <p:regular r:id="rId42"/>
    </p:embeddedFont>
    <p:embeddedFont>
      <p:font typeface="Montserrat Extra-Light" charset="1" panose="00000300000000000000"/>
      <p:regular r:id="rId43"/>
    </p:embeddedFont>
    <p:embeddedFont>
      <p:font typeface="Montserrat Extra-Light Italics" charset="1" panose="00000300000000000000"/>
      <p:regular r:id="rId44"/>
    </p:embeddedFont>
    <p:embeddedFont>
      <p:font typeface="Montserrat Light" charset="1" panose="00000400000000000000"/>
      <p:regular r:id="rId45"/>
    </p:embeddedFont>
    <p:embeddedFont>
      <p:font typeface="Montserrat Light Italics" charset="1" panose="00000400000000000000"/>
      <p:regular r:id="rId46"/>
    </p:embeddedFont>
    <p:embeddedFont>
      <p:font typeface="Montserrat Medium" charset="1" panose="00000600000000000000"/>
      <p:regular r:id="rId47"/>
    </p:embeddedFont>
    <p:embeddedFont>
      <p:font typeface="Montserrat Medium Italics" charset="1" panose="00000600000000000000"/>
      <p:regular r:id="rId48"/>
    </p:embeddedFont>
    <p:embeddedFont>
      <p:font typeface="Montserrat Semi-Bold" charset="1" panose="00000700000000000000"/>
      <p:regular r:id="rId49"/>
    </p:embeddedFont>
    <p:embeddedFont>
      <p:font typeface="Montserrat Semi-Bold Italics" charset="1" panose="00000700000000000000"/>
      <p:regular r:id="rId50"/>
    </p:embeddedFont>
    <p:embeddedFont>
      <p:font typeface="Montserrat Ultra-Bold" charset="1" panose="00000900000000000000"/>
      <p:regular r:id="rId51"/>
    </p:embeddedFont>
    <p:embeddedFont>
      <p:font typeface="Montserrat Ultra-Bold Italics" charset="1" panose="00000900000000000000"/>
      <p:regular r:id="rId52"/>
    </p:embeddedFont>
    <p:embeddedFont>
      <p:font typeface="Montserrat Heavy" charset="1" panose="00000A00000000000000"/>
      <p:regular r:id="rId53"/>
    </p:embeddedFont>
    <p:embeddedFont>
      <p:font typeface="Montserrat Heavy Italics" charset="1" panose="00000A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68" Target="slides/slide14.xml" Type="http://schemas.openxmlformats.org/officeDocument/2006/relationships/slide"/><Relationship Id="rId69" Target="slides/slide15.xml" Type="http://schemas.openxmlformats.org/officeDocument/2006/relationships/slide"/><Relationship Id="rId7" Target="fonts/font7.fntdata" Type="http://schemas.openxmlformats.org/officeDocument/2006/relationships/font"/><Relationship Id="rId70" Target="slides/slide16.xml" Type="http://schemas.openxmlformats.org/officeDocument/2006/relationships/slide"/><Relationship Id="rId71" Target="slides/slide17.xml" Type="http://schemas.openxmlformats.org/officeDocument/2006/relationships/slide"/><Relationship Id="rId72" Target="slides/slide18.xml" Type="http://schemas.openxmlformats.org/officeDocument/2006/relationships/slide"/><Relationship Id="rId73" Target="slides/slide19.xml" Type="http://schemas.openxmlformats.org/officeDocument/2006/relationships/slide"/><Relationship Id="rId74" Target="slides/slide2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7708610" y="-412494"/>
            <a:ext cx="18562305" cy="8555165"/>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solidFill>
          </p:spPr>
        </p:sp>
        <p:sp>
          <p:nvSpPr>
            <p:cNvPr name="TextBox 4" id="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3137168"/>
            <a:ext cx="9995216" cy="4769168"/>
            <a:chOff x="0" y="0"/>
            <a:chExt cx="13326954" cy="6358891"/>
          </a:xfrm>
        </p:grpSpPr>
        <p:sp>
          <p:nvSpPr>
            <p:cNvPr name="TextBox 6" id="6"/>
            <p:cNvSpPr txBox="true"/>
            <p:nvPr/>
          </p:nvSpPr>
          <p:spPr>
            <a:xfrm rot="0">
              <a:off x="0" y="4901989"/>
              <a:ext cx="13326954" cy="1456902"/>
            </a:xfrm>
            <a:prstGeom prst="rect">
              <a:avLst/>
            </a:prstGeom>
          </p:spPr>
          <p:txBody>
            <a:bodyPr anchor="t" rtlCol="false" tIns="0" lIns="0" bIns="0" rIns="0">
              <a:spAutoFit/>
            </a:bodyPr>
            <a:lstStyle/>
            <a:p>
              <a:pPr>
                <a:lnSpc>
                  <a:spcPts val="4479"/>
                </a:lnSpc>
              </a:pPr>
            </a:p>
            <a:p>
              <a:pPr marL="690877" indent="-345439" lvl="1">
                <a:lnSpc>
                  <a:spcPts val="4479"/>
                </a:lnSpc>
                <a:buFont typeface="Arial"/>
                <a:buChar char="•"/>
              </a:pPr>
              <a:r>
                <a:rPr lang="en-US" sz="3199">
                  <a:solidFill>
                    <a:srgbClr val="2A2E3A"/>
                  </a:solidFill>
                  <a:latin typeface="Helios"/>
                </a:rPr>
                <a:t>Team 59 (ctrl+alt+hackHERS)</a:t>
              </a:r>
            </a:p>
          </p:txBody>
        </p:sp>
        <p:sp>
          <p:nvSpPr>
            <p:cNvPr name="TextBox 7" id="7"/>
            <p:cNvSpPr txBox="true"/>
            <p:nvPr/>
          </p:nvSpPr>
          <p:spPr>
            <a:xfrm rot="0">
              <a:off x="0" y="0"/>
              <a:ext cx="13326954" cy="4648200"/>
            </a:xfrm>
            <a:prstGeom prst="rect">
              <a:avLst/>
            </a:prstGeom>
          </p:spPr>
          <p:txBody>
            <a:bodyPr anchor="t" rtlCol="false" tIns="0" lIns="0" bIns="0" rIns="0">
              <a:spAutoFit/>
            </a:bodyPr>
            <a:lstStyle/>
            <a:p>
              <a:pPr>
                <a:lnSpc>
                  <a:spcPts val="13799"/>
                </a:lnSpc>
              </a:pPr>
              <a:r>
                <a:rPr lang="en-US" sz="11499">
                  <a:solidFill>
                    <a:srgbClr val="2A2E3A"/>
                  </a:solidFill>
                  <a:latin typeface="TT Hoves Bold"/>
                </a:rPr>
                <a:t>Violence Alert </a:t>
              </a:r>
              <a:r>
                <a:rPr lang="en-US" sz="11499">
                  <a:solidFill>
                    <a:srgbClr val="A20E20"/>
                  </a:solidFill>
                  <a:latin typeface="TT Hoves Bold"/>
                </a:rPr>
                <a:t>Chatbot  </a:t>
              </a:r>
            </a:p>
          </p:txBody>
        </p:sp>
      </p:grpSp>
      <p:grpSp>
        <p:nvGrpSpPr>
          <p:cNvPr name="Group 8" id="8"/>
          <p:cNvGrpSpPr/>
          <p:nvPr/>
        </p:nvGrpSpPr>
        <p:grpSpPr>
          <a:xfrm rot="0">
            <a:off x="9006848" y="6804594"/>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6556" y="0"/>
            <a:ext cx="6479889" cy="10287000"/>
            <a:chOff x="0" y="0"/>
            <a:chExt cx="1706637" cy="2709333"/>
          </a:xfrm>
        </p:grpSpPr>
        <p:sp>
          <p:nvSpPr>
            <p:cNvPr name="Freeform 3" id="3"/>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005053" y="1124742"/>
            <a:ext cx="14302268" cy="8133558"/>
          </a:xfrm>
          <a:custGeom>
            <a:avLst/>
            <a:gdLst/>
            <a:ahLst/>
            <a:cxnLst/>
            <a:rect r="r" b="b" t="t" l="l"/>
            <a:pathLst>
              <a:path h="8133558" w="14302268">
                <a:moveTo>
                  <a:pt x="0" y="0"/>
                </a:moveTo>
                <a:lnTo>
                  <a:pt x="14302268" y="0"/>
                </a:lnTo>
                <a:lnTo>
                  <a:pt x="14302268" y="8133558"/>
                </a:lnTo>
                <a:lnTo>
                  <a:pt x="0" y="8133558"/>
                </a:lnTo>
                <a:lnTo>
                  <a:pt x="0" y="0"/>
                </a:lnTo>
                <a:close/>
              </a:path>
            </a:pathLst>
          </a:custGeom>
          <a:blipFill>
            <a:blip r:embed="rId2"/>
            <a:stretch>
              <a:fillRect l="0" t="0" r="0" b="0"/>
            </a:stretch>
          </a:blipFill>
        </p:spPr>
      </p:sp>
      <p:sp>
        <p:nvSpPr>
          <p:cNvPr name="TextBox 6" id="6"/>
          <p:cNvSpPr txBox="true"/>
          <p:nvPr/>
        </p:nvSpPr>
        <p:spPr>
          <a:xfrm rot="0">
            <a:off x="373013" y="1019175"/>
            <a:ext cx="4632039" cy="1838325"/>
          </a:xfrm>
          <a:prstGeom prst="rect">
            <a:avLst/>
          </a:prstGeom>
        </p:spPr>
        <p:txBody>
          <a:bodyPr anchor="t" rtlCol="false" tIns="0" lIns="0" bIns="0" rIns="0">
            <a:spAutoFit/>
          </a:bodyPr>
          <a:lstStyle/>
          <a:p>
            <a:pPr algn="l">
              <a:lnSpc>
                <a:spcPts val="7200"/>
              </a:lnSpc>
            </a:pPr>
            <a:r>
              <a:rPr lang="en-US" sz="6000">
                <a:solidFill>
                  <a:srgbClr val="FFFFFF"/>
                </a:solidFill>
                <a:latin typeface="TT Hoves Bold"/>
              </a:rPr>
              <a:t>Solution Images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6556" y="0"/>
            <a:ext cx="6479889" cy="10287000"/>
            <a:chOff x="0" y="0"/>
            <a:chExt cx="1706637" cy="2709333"/>
          </a:xfrm>
        </p:grpSpPr>
        <p:sp>
          <p:nvSpPr>
            <p:cNvPr name="Freeform 3" id="3"/>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005053" y="1302082"/>
            <a:ext cx="12828068" cy="8288724"/>
          </a:xfrm>
          <a:custGeom>
            <a:avLst/>
            <a:gdLst/>
            <a:ahLst/>
            <a:cxnLst/>
            <a:rect r="r" b="b" t="t" l="l"/>
            <a:pathLst>
              <a:path h="8288724" w="12828068">
                <a:moveTo>
                  <a:pt x="0" y="0"/>
                </a:moveTo>
                <a:lnTo>
                  <a:pt x="12828068" y="0"/>
                </a:lnTo>
                <a:lnTo>
                  <a:pt x="12828068" y="8288724"/>
                </a:lnTo>
                <a:lnTo>
                  <a:pt x="0" y="8288724"/>
                </a:lnTo>
                <a:lnTo>
                  <a:pt x="0" y="0"/>
                </a:lnTo>
                <a:close/>
              </a:path>
            </a:pathLst>
          </a:custGeom>
          <a:blipFill>
            <a:blip r:embed="rId2"/>
            <a:stretch>
              <a:fillRect l="0" t="0" r="0" b="0"/>
            </a:stretch>
          </a:blipFill>
        </p:spPr>
      </p:sp>
      <p:sp>
        <p:nvSpPr>
          <p:cNvPr name="TextBox 6" id="6"/>
          <p:cNvSpPr txBox="true"/>
          <p:nvPr/>
        </p:nvSpPr>
        <p:spPr>
          <a:xfrm rot="0">
            <a:off x="373013" y="1019175"/>
            <a:ext cx="4632039" cy="1838325"/>
          </a:xfrm>
          <a:prstGeom prst="rect">
            <a:avLst/>
          </a:prstGeom>
        </p:spPr>
        <p:txBody>
          <a:bodyPr anchor="t" rtlCol="false" tIns="0" lIns="0" bIns="0" rIns="0">
            <a:spAutoFit/>
          </a:bodyPr>
          <a:lstStyle/>
          <a:p>
            <a:pPr algn="l">
              <a:lnSpc>
                <a:spcPts val="7200"/>
              </a:lnSpc>
            </a:pPr>
            <a:r>
              <a:rPr lang="en-US" sz="6000">
                <a:solidFill>
                  <a:srgbClr val="FFFFFF"/>
                </a:solidFill>
                <a:latin typeface="TT Hoves Bold"/>
              </a:rPr>
              <a:t>Solution Images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1921" y="2471768"/>
            <a:ext cx="6830805" cy="6786532"/>
          </a:xfrm>
          <a:custGeom>
            <a:avLst/>
            <a:gdLst/>
            <a:ahLst/>
            <a:cxnLst/>
            <a:rect r="r" b="b" t="t" l="l"/>
            <a:pathLst>
              <a:path h="6786532" w="6830805">
                <a:moveTo>
                  <a:pt x="0" y="0"/>
                </a:moveTo>
                <a:lnTo>
                  <a:pt x="6830806" y="0"/>
                </a:lnTo>
                <a:lnTo>
                  <a:pt x="6830806" y="6786532"/>
                </a:lnTo>
                <a:lnTo>
                  <a:pt x="0" y="6786532"/>
                </a:lnTo>
                <a:lnTo>
                  <a:pt x="0" y="0"/>
                </a:lnTo>
                <a:close/>
              </a:path>
            </a:pathLst>
          </a:custGeom>
          <a:blipFill>
            <a:blip r:embed="rId2"/>
            <a:stretch>
              <a:fillRect l="0" t="0" r="0" b="0"/>
            </a:stretch>
          </a:blipFill>
        </p:spPr>
      </p:sp>
      <p:sp>
        <p:nvSpPr>
          <p:cNvPr name="TextBox 3" id="3"/>
          <p:cNvSpPr txBox="true"/>
          <p:nvPr/>
        </p:nvSpPr>
        <p:spPr>
          <a:xfrm rot="0">
            <a:off x="1028700" y="1038225"/>
            <a:ext cx="6689756" cy="733569"/>
          </a:xfrm>
          <a:prstGeom prst="rect">
            <a:avLst/>
          </a:prstGeom>
        </p:spPr>
        <p:txBody>
          <a:bodyPr anchor="t" rtlCol="false" tIns="0" lIns="0" bIns="0" rIns="0">
            <a:spAutoFit/>
          </a:bodyPr>
          <a:lstStyle/>
          <a:p>
            <a:pPr>
              <a:lnSpc>
                <a:spcPts val="5894"/>
              </a:lnSpc>
            </a:pPr>
            <a:r>
              <a:rPr lang="en-US" sz="4912">
                <a:solidFill>
                  <a:srgbClr val="A20E20"/>
                </a:solidFill>
                <a:latin typeface="TT Hoves Bold"/>
              </a:rPr>
              <a:t>Confusion Matrix </a:t>
            </a:r>
          </a:p>
        </p:txBody>
      </p:sp>
      <p:grpSp>
        <p:nvGrpSpPr>
          <p:cNvPr name="Group 4" id="4"/>
          <p:cNvGrpSpPr/>
          <p:nvPr/>
        </p:nvGrpSpPr>
        <p:grpSpPr>
          <a:xfrm rot="0">
            <a:off x="13814230" y="9258300"/>
            <a:ext cx="5765006" cy="1028700"/>
            <a:chOff x="0" y="0"/>
            <a:chExt cx="1049690" cy="187305"/>
          </a:xfrm>
        </p:grpSpPr>
        <p:sp>
          <p:nvSpPr>
            <p:cNvPr name="Freeform 5" id="5"/>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6" id="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58383"/>
            <a:ext cx="8209551" cy="6438417"/>
          </a:xfrm>
          <a:custGeom>
            <a:avLst/>
            <a:gdLst/>
            <a:ahLst/>
            <a:cxnLst/>
            <a:rect r="r" b="b" t="t" l="l"/>
            <a:pathLst>
              <a:path h="6438417" w="8209551">
                <a:moveTo>
                  <a:pt x="0" y="0"/>
                </a:moveTo>
                <a:lnTo>
                  <a:pt x="8209551" y="0"/>
                </a:lnTo>
                <a:lnTo>
                  <a:pt x="8209551" y="6438417"/>
                </a:lnTo>
                <a:lnTo>
                  <a:pt x="0" y="6438417"/>
                </a:lnTo>
                <a:lnTo>
                  <a:pt x="0" y="0"/>
                </a:lnTo>
                <a:close/>
              </a:path>
            </a:pathLst>
          </a:custGeom>
          <a:blipFill>
            <a:blip r:embed="rId2"/>
            <a:stretch>
              <a:fillRect l="0" t="0" r="0" b="0"/>
            </a:stretch>
          </a:blipFill>
        </p:spPr>
      </p:sp>
      <p:sp>
        <p:nvSpPr>
          <p:cNvPr name="Freeform 3" id="3"/>
          <p:cNvSpPr/>
          <p:nvPr/>
        </p:nvSpPr>
        <p:spPr>
          <a:xfrm flipH="false" flipV="false" rot="0">
            <a:off x="9144000" y="2229488"/>
            <a:ext cx="8021049" cy="6216313"/>
          </a:xfrm>
          <a:custGeom>
            <a:avLst/>
            <a:gdLst/>
            <a:ahLst/>
            <a:cxnLst/>
            <a:rect r="r" b="b" t="t" l="l"/>
            <a:pathLst>
              <a:path h="6216313" w="8021049">
                <a:moveTo>
                  <a:pt x="0" y="0"/>
                </a:moveTo>
                <a:lnTo>
                  <a:pt x="8021049" y="0"/>
                </a:lnTo>
                <a:lnTo>
                  <a:pt x="8021049" y="6216312"/>
                </a:lnTo>
                <a:lnTo>
                  <a:pt x="0" y="6216312"/>
                </a:lnTo>
                <a:lnTo>
                  <a:pt x="0" y="0"/>
                </a:lnTo>
                <a:close/>
              </a:path>
            </a:pathLst>
          </a:custGeom>
          <a:blipFill>
            <a:blip r:embed="rId3"/>
            <a:stretch>
              <a:fillRect l="0" t="0" r="0" b="0"/>
            </a:stretch>
          </a:blipFill>
        </p:spPr>
      </p:sp>
      <p:sp>
        <p:nvSpPr>
          <p:cNvPr name="TextBox 4" id="4"/>
          <p:cNvSpPr txBox="true"/>
          <p:nvPr/>
        </p:nvSpPr>
        <p:spPr>
          <a:xfrm rot="0">
            <a:off x="1028700" y="1038225"/>
            <a:ext cx="9267176" cy="733569"/>
          </a:xfrm>
          <a:prstGeom prst="rect">
            <a:avLst/>
          </a:prstGeom>
        </p:spPr>
        <p:txBody>
          <a:bodyPr anchor="t" rtlCol="false" tIns="0" lIns="0" bIns="0" rIns="0">
            <a:spAutoFit/>
          </a:bodyPr>
          <a:lstStyle/>
          <a:p>
            <a:pPr>
              <a:lnSpc>
                <a:spcPts val="5894"/>
              </a:lnSpc>
            </a:pPr>
            <a:r>
              <a:rPr lang="en-US" sz="4912">
                <a:solidFill>
                  <a:srgbClr val="A20E20"/>
                </a:solidFill>
                <a:latin typeface="TT Hoves Bold"/>
              </a:rPr>
              <a:t>Training and Validation </a:t>
            </a:r>
          </a:p>
        </p:txBody>
      </p:sp>
      <p:sp>
        <p:nvSpPr>
          <p:cNvPr name="TextBox 5" id="5"/>
          <p:cNvSpPr txBox="true"/>
          <p:nvPr/>
        </p:nvSpPr>
        <p:spPr>
          <a:xfrm rot="0">
            <a:off x="2389369" y="8518993"/>
            <a:ext cx="13509261" cy="589915"/>
          </a:xfrm>
          <a:prstGeom prst="rect">
            <a:avLst/>
          </a:prstGeom>
        </p:spPr>
        <p:txBody>
          <a:bodyPr anchor="t" rtlCol="false" tIns="0" lIns="0" bIns="0" rIns="0">
            <a:spAutoFit/>
          </a:bodyPr>
          <a:lstStyle/>
          <a:p>
            <a:pPr algn="just">
              <a:lnSpc>
                <a:spcPts val="4759"/>
              </a:lnSpc>
            </a:pPr>
            <a:r>
              <a:rPr lang="en-US" sz="3399">
                <a:solidFill>
                  <a:srgbClr val="2A2E3A"/>
                </a:solidFill>
                <a:latin typeface="Helios"/>
              </a:rPr>
              <a:t> Training and validation accuracy is increasing and loss is decreasing                             </a:t>
            </a:r>
          </a:p>
        </p:txBody>
      </p:sp>
      <p:grpSp>
        <p:nvGrpSpPr>
          <p:cNvPr name="Group 6" id="6"/>
          <p:cNvGrpSpPr/>
          <p:nvPr/>
        </p:nvGrpSpPr>
        <p:grpSpPr>
          <a:xfrm rot="0">
            <a:off x="13814230" y="9258300"/>
            <a:ext cx="5765006" cy="1028700"/>
            <a:chOff x="0" y="0"/>
            <a:chExt cx="1049690" cy="187305"/>
          </a:xfrm>
        </p:grpSpPr>
        <p:sp>
          <p:nvSpPr>
            <p:cNvPr name="Freeform 7" id="7"/>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8" id="8"/>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6556" y="0"/>
            <a:ext cx="6479889" cy="10287000"/>
            <a:chOff x="0" y="0"/>
            <a:chExt cx="1706637" cy="2709333"/>
          </a:xfrm>
        </p:grpSpPr>
        <p:sp>
          <p:nvSpPr>
            <p:cNvPr name="Freeform 3" id="3"/>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7456529" y="-5264997"/>
            <a:ext cx="7136839" cy="14523297"/>
          </a:xfrm>
          <a:custGeom>
            <a:avLst/>
            <a:gdLst/>
            <a:ahLst/>
            <a:cxnLst/>
            <a:rect r="r" b="b" t="t" l="l"/>
            <a:pathLst>
              <a:path h="14523297" w="7136839">
                <a:moveTo>
                  <a:pt x="0" y="0"/>
                </a:moveTo>
                <a:lnTo>
                  <a:pt x="7136838" y="0"/>
                </a:lnTo>
                <a:lnTo>
                  <a:pt x="7136838" y="14523297"/>
                </a:lnTo>
                <a:lnTo>
                  <a:pt x="0" y="14523297"/>
                </a:lnTo>
                <a:lnTo>
                  <a:pt x="0" y="0"/>
                </a:lnTo>
                <a:close/>
              </a:path>
            </a:pathLst>
          </a:custGeom>
          <a:blipFill>
            <a:blip r:embed="rId2"/>
            <a:stretch>
              <a:fillRect l="0" t="0" r="0" b="0"/>
            </a:stretch>
          </a:blipFill>
        </p:spPr>
      </p:sp>
      <p:sp>
        <p:nvSpPr>
          <p:cNvPr name="TextBox 6" id="6"/>
          <p:cNvSpPr txBox="true"/>
          <p:nvPr/>
        </p:nvSpPr>
        <p:spPr>
          <a:xfrm rot="0">
            <a:off x="373013" y="1019175"/>
            <a:ext cx="4632039" cy="3667125"/>
          </a:xfrm>
          <a:prstGeom prst="rect">
            <a:avLst/>
          </a:prstGeom>
        </p:spPr>
        <p:txBody>
          <a:bodyPr anchor="t" rtlCol="false" tIns="0" lIns="0" bIns="0" rIns="0">
            <a:spAutoFit/>
          </a:bodyPr>
          <a:lstStyle/>
          <a:p>
            <a:pPr>
              <a:lnSpc>
                <a:spcPts val="7200"/>
              </a:lnSpc>
            </a:pPr>
            <a:r>
              <a:rPr lang="en-US" sz="6000">
                <a:solidFill>
                  <a:srgbClr val="FFFFFF"/>
                </a:solidFill>
                <a:latin typeface="TT Hoves Bold"/>
              </a:rPr>
              <a:t>ChatBot </a:t>
            </a:r>
          </a:p>
          <a:p>
            <a:pPr>
              <a:lnSpc>
                <a:spcPts val="7200"/>
              </a:lnSpc>
            </a:pPr>
            <a:r>
              <a:rPr lang="en-US" sz="6000">
                <a:solidFill>
                  <a:srgbClr val="FFFFFF"/>
                </a:solidFill>
                <a:latin typeface="TT Hoves Bold"/>
              </a:rPr>
              <a:t>output </a:t>
            </a:r>
          </a:p>
          <a:p>
            <a:pPr>
              <a:lnSpc>
                <a:spcPts val="7200"/>
              </a:lnSpc>
            </a:pPr>
            <a:r>
              <a:rPr lang="en-US" sz="6000">
                <a:solidFill>
                  <a:srgbClr val="FFFFFF"/>
                </a:solidFill>
                <a:latin typeface="TT Hoves Bold"/>
              </a:rPr>
              <a:t>on </a:t>
            </a:r>
          </a:p>
          <a:p>
            <a:pPr algn="l">
              <a:lnSpc>
                <a:spcPts val="7200"/>
              </a:lnSpc>
            </a:pPr>
            <a:r>
              <a:rPr lang="en-US" sz="6000">
                <a:solidFill>
                  <a:srgbClr val="FFFFFF"/>
                </a:solidFill>
                <a:latin typeface="TT Hoves Bold"/>
              </a:rPr>
              <a:t>telegram</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91839" y="1038225"/>
            <a:ext cx="6689756" cy="733569"/>
          </a:xfrm>
          <a:prstGeom prst="rect">
            <a:avLst/>
          </a:prstGeom>
        </p:spPr>
        <p:txBody>
          <a:bodyPr anchor="t" rtlCol="false" tIns="0" lIns="0" bIns="0" rIns="0">
            <a:spAutoFit/>
          </a:bodyPr>
          <a:lstStyle/>
          <a:p>
            <a:pPr>
              <a:lnSpc>
                <a:spcPts val="5894"/>
              </a:lnSpc>
            </a:pPr>
            <a:r>
              <a:rPr lang="en-US" sz="4912">
                <a:solidFill>
                  <a:srgbClr val="A20E20"/>
                </a:solidFill>
                <a:latin typeface="TT Hoves Bold"/>
              </a:rPr>
              <a:t>Wow Factor </a:t>
            </a:r>
          </a:p>
        </p:txBody>
      </p:sp>
      <p:grpSp>
        <p:nvGrpSpPr>
          <p:cNvPr name="Group 3" id="3"/>
          <p:cNvGrpSpPr/>
          <p:nvPr/>
        </p:nvGrpSpPr>
        <p:grpSpPr>
          <a:xfrm rot="-5400000">
            <a:off x="1560448" y="3299426"/>
            <a:ext cx="551923" cy="310858"/>
            <a:chOff x="0" y="0"/>
            <a:chExt cx="812800" cy="457791"/>
          </a:xfrm>
        </p:grpSpPr>
        <p:sp>
          <p:nvSpPr>
            <p:cNvPr name="Freeform 4" id="4"/>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5" id="5"/>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
        <p:nvSpPr>
          <p:cNvPr name="TextBox 6" id="6"/>
          <p:cNvSpPr txBox="true"/>
          <p:nvPr/>
        </p:nvSpPr>
        <p:spPr>
          <a:xfrm rot="0">
            <a:off x="2566284" y="2823355"/>
            <a:ext cx="13509261" cy="3590290"/>
          </a:xfrm>
          <a:prstGeom prst="rect">
            <a:avLst/>
          </a:prstGeom>
        </p:spPr>
        <p:txBody>
          <a:bodyPr anchor="t" rtlCol="false" tIns="0" lIns="0" bIns="0" rIns="0">
            <a:spAutoFit/>
          </a:bodyPr>
          <a:lstStyle/>
          <a:p>
            <a:pPr algn="just">
              <a:lnSpc>
                <a:spcPts val="4759"/>
              </a:lnSpc>
            </a:pPr>
            <a:r>
              <a:rPr lang="en-US" sz="3399">
                <a:solidFill>
                  <a:srgbClr val="2A2E3A"/>
                </a:solidFill>
                <a:latin typeface="Helios"/>
              </a:rPr>
              <a:t>A real-time violence alarm system is impressive because it may be able to save lives. The device can give people enough time to take protective measures by alerting them instantly when violence is detected. This can entail running away, phoning the police, or hiding.</a:t>
            </a:r>
          </a:p>
          <a:p>
            <a:pPr algn="just">
              <a:lnSpc>
                <a:spcPts val="4759"/>
              </a:lnSpc>
            </a:pPr>
          </a:p>
          <a:p>
            <a:pPr algn="just">
              <a:lnSpc>
                <a:spcPts val="4759"/>
              </a:lnSpc>
            </a:pPr>
          </a:p>
        </p:txBody>
      </p:sp>
      <p:sp>
        <p:nvSpPr>
          <p:cNvPr name="TextBox 7" id="7"/>
          <p:cNvSpPr txBox="true"/>
          <p:nvPr/>
        </p:nvSpPr>
        <p:spPr>
          <a:xfrm rot="0">
            <a:off x="2566284" y="6393904"/>
            <a:ext cx="13733574" cy="2390140"/>
          </a:xfrm>
          <a:prstGeom prst="rect">
            <a:avLst/>
          </a:prstGeom>
        </p:spPr>
        <p:txBody>
          <a:bodyPr anchor="t" rtlCol="false" tIns="0" lIns="0" bIns="0" rIns="0">
            <a:spAutoFit/>
          </a:bodyPr>
          <a:lstStyle/>
          <a:p>
            <a:pPr>
              <a:lnSpc>
                <a:spcPts val="4759"/>
              </a:lnSpc>
            </a:pPr>
            <a:r>
              <a:rPr lang="en-US" sz="3399">
                <a:solidFill>
                  <a:srgbClr val="2A2E3A"/>
                </a:solidFill>
                <a:latin typeface="Helios"/>
              </a:rPr>
              <a:t>A real-time violence alarm system can help prevent violence while also saving lives. People may not be as likely to engage in violent behaviour in the first place if they are aware that they are under scrutiny and that their conduct will be recorded.</a:t>
            </a:r>
          </a:p>
        </p:txBody>
      </p:sp>
      <p:grpSp>
        <p:nvGrpSpPr>
          <p:cNvPr name="Group 8" id="8"/>
          <p:cNvGrpSpPr/>
          <p:nvPr/>
        </p:nvGrpSpPr>
        <p:grpSpPr>
          <a:xfrm rot="-5400000">
            <a:off x="1560448" y="6913903"/>
            <a:ext cx="551923" cy="310858"/>
            <a:chOff x="0" y="0"/>
            <a:chExt cx="812800" cy="457791"/>
          </a:xfrm>
        </p:grpSpPr>
        <p:sp>
          <p:nvSpPr>
            <p:cNvPr name="Freeform 9" id="9"/>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0" id="10"/>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grpSp>
        <p:nvGrpSpPr>
          <p:cNvPr name="Group 11" id="11"/>
          <p:cNvGrpSpPr/>
          <p:nvPr/>
        </p:nvGrpSpPr>
        <p:grpSpPr>
          <a:xfrm rot="0">
            <a:off x="13814230" y="9258300"/>
            <a:ext cx="5765006" cy="1028700"/>
            <a:chOff x="0" y="0"/>
            <a:chExt cx="1049690" cy="187305"/>
          </a:xfrm>
        </p:grpSpPr>
        <p:sp>
          <p:nvSpPr>
            <p:cNvPr name="Freeform 12" id="12"/>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13" id="13"/>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42857" y="964467"/>
            <a:ext cx="6689756" cy="1476663"/>
          </a:xfrm>
          <a:prstGeom prst="rect">
            <a:avLst/>
          </a:prstGeom>
        </p:spPr>
        <p:txBody>
          <a:bodyPr anchor="t" rtlCol="false" tIns="0" lIns="0" bIns="0" rIns="0">
            <a:spAutoFit/>
          </a:bodyPr>
          <a:lstStyle/>
          <a:p>
            <a:pPr>
              <a:lnSpc>
                <a:spcPts val="5894"/>
              </a:lnSpc>
            </a:pPr>
            <a:r>
              <a:rPr lang="en-US" sz="4912">
                <a:solidFill>
                  <a:srgbClr val="A20E20"/>
                </a:solidFill>
                <a:latin typeface="TT Hoves Bold"/>
              </a:rPr>
              <a:t>Wow Factor (cont'd.)</a:t>
            </a:r>
          </a:p>
          <a:p>
            <a:pPr>
              <a:lnSpc>
                <a:spcPts val="5894"/>
              </a:lnSpc>
            </a:pPr>
          </a:p>
        </p:txBody>
      </p:sp>
      <p:sp>
        <p:nvSpPr>
          <p:cNvPr name="TextBox 3" id="3"/>
          <p:cNvSpPr txBox="true"/>
          <p:nvPr/>
        </p:nvSpPr>
        <p:spPr>
          <a:xfrm rot="0">
            <a:off x="1542857" y="2364930"/>
            <a:ext cx="15616825" cy="3590290"/>
          </a:xfrm>
          <a:prstGeom prst="rect">
            <a:avLst/>
          </a:prstGeom>
        </p:spPr>
        <p:txBody>
          <a:bodyPr anchor="t" rtlCol="false" tIns="0" lIns="0" bIns="0" rIns="0">
            <a:spAutoFit/>
          </a:bodyPr>
          <a:lstStyle/>
          <a:p>
            <a:pPr algn="just">
              <a:lnSpc>
                <a:spcPts val="4759"/>
              </a:lnSpc>
            </a:pPr>
            <a:r>
              <a:rPr lang="en-US" sz="3399">
                <a:solidFill>
                  <a:srgbClr val="2A2E3A"/>
                </a:solidFill>
                <a:latin typeface="Helios"/>
              </a:rPr>
              <a:t>A real-time violence alarm system has the following further advantages:</a:t>
            </a:r>
          </a:p>
          <a:p>
            <a:pPr algn="just">
              <a:lnSpc>
                <a:spcPts val="4759"/>
              </a:lnSpc>
            </a:pPr>
            <a:r>
              <a:rPr lang="en-US" sz="3399">
                <a:solidFill>
                  <a:srgbClr val="2A2E3A"/>
                </a:solidFill>
                <a:latin typeface="Helios"/>
              </a:rPr>
              <a:t>Reduced risk of violence occurring; an increased sense of security for both individuals and communities; and a greater understanding of potential violence.</a:t>
            </a:r>
          </a:p>
          <a:p>
            <a:pPr algn="just">
              <a:lnSpc>
                <a:spcPts val="4759"/>
              </a:lnSpc>
            </a:pPr>
          </a:p>
          <a:p>
            <a:pPr algn="just">
              <a:lnSpc>
                <a:spcPts val="4759"/>
              </a:lnSpc>
            </a:pPr>
          </a:p>
          <a:p>
            <a:pPr algn="just">
              <a:lnSpc>
                <a:spcPts val="4759"/>
              </a:lnSpc>
            </a:pPr>
          </a:p>
        </p:txBody>
      </p:sp>
      <p:grpSp>
        <p:nvGrpSpPr>
          <p:cNvPr name="Group 4" id="4"/>
          <p:cNvGrpSpPr/>
          <p:nvPr/>
        </p:nvGrpSpPr>
        <p:grpSpPr>
          <a:xfrm rot="0">
            <a:off x="13814230" y="9258300"/>
            <a:ext cx="5765006" cy="1028700"/>
            <a:chOff x="0" y="0"/>
            <a:chExt cx="1049690" cy="187305"/>
          </a:xfrm>
        </p:grpSpPr>
        <p:sp>
          <p:nvSpPr>
            <p:cNvPr name="Freeform 5" id="5"/>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6" id="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5400000">
            <a:off x="1947080" y="5225252"/>
            <a:ext cx="551923" cy="310858"/>
            <a:chOff x="0" y="0"/>
            <a:chExt cx="812800" cy="457791"/>
          </a:xfrm>
        </p:grpSpPr>
        <p:sp>
          <p:nvSpPr>
            <p:cNvPr name="Freeform 8" id="8"/>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9" id="9"/>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
        <p:nvSpPr>
          <p:cNvPr name="TextBox 10" id="10"/>
          <p:cNvSpPr txBox="true"/>
          <p:nvPr/>
        </p:nvSpPr>
        <p:spPr>
          <a:xfrm rot="0">
            <a:off x="2980824" y="8625205"/>
            <a:ext cx="6577716" cy="1189990"/>
          </a:xfrm>
          <a:prstGeom prst="rect">
            <a:avLst/>
          </a:prstGeom>
        </p:spPr>
        <p:txBody>
          <a:bodyPr anchor="t" rtlCol="false" tIns="0" lIns="0" bIns="0" rIns="0">
            <a:spAutoFit/>
          </a:bodyPr>
          <a:lstStyle/>
          <a:p>
            <a:pPr>
              <a:lnSpc>
                <a:spcPts val="4759"/>
              </a:lnSpc>
            </a:pPr>
            <a:r>
              <a:rPr lang="en-US" sz="3399">
                <a:solidFill>
                  <a:srgbClr val="2A2E3A"/>
                </a:solidFill>
                <a:latin typeface="Helios"/>
              </a:rPr>
              <a:t>A quicker reaction to violent occurrences</a:t>
            </a:r>
          </a:p>
        </p:txBody>
      </p:sp>
      <p:sp>
        <p:nvSpPr>
          <p:cNvPr name="TextBox 11" id="11"/>
          <p:cNvSpPr txBox="true"/>
          <p:nvPr/>
        </p:nvSpPr>
        <p:spPr>
          <a:xfrm rot="0">
            <a:off x="2980824" y="6974395"/>
            <a:ext cx="6577716" cy="1189990"/>
          </a:xfrm>
          <a:prstGeom prst="rect">
            <a:avLst/>
          </a:prstGeom>
        </p:spPr>
        <p:txBody>
          <a:bodyPr anchor="t" rtlCol="false" tIns="0" lIns="0" bIns="0" rIns="0">
            <a:spAutoFit/>
          </a:bodyPr>
          <a:lstStyle/>
          <a:p>
            <a:pPr>
              <a:lnSpc>
                <a:spcPts val="4759"/>
              </a:lnSpc>
            </a:pPr>
            <a:r>
              <a:rPr lang="en-US" sz="3399">
                <a:solidFill>
                  <a:srgbClr val="2A2E3A"/>
                </a:solidFill>
                <a:latin typeface="Helios"/>
              </a:rPr>
              <a:t>Greater accountability for violent offenders</a:t>
            </a:r>
          </a:p>
        </p:txBody>
      </p:sp>
      <p:grpSp>
        <p:nvGrpSpPr>
          <p:cNvPr name="Group 12" id="12"/>
          <p:cNvGrpSpPr/>
          <p:nvPr/>
        </p:nvGrpSpPr>
        <p:grpSpPr>
          <a:xfrm rot="-5400000">
            <a:off x="1947080" y="7452061"/>
            <a:ext cx="551923" cy="310858"/>
            <a:chOff x="0" y="0"/>
            <a:chExt cx="812800" cy="457791"/>
          </a:xfrm>
        </p:grpSpPr>
        <p:sp>
          <p:nvSpPr>
            <p:cNvPr name="Freeform 13" id="13"/>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4" id="14"/>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
        <p:nvSpPr>
          <p:cNvPr name="TextBox 15" id="15"/>
          <p:cNvSpPr txBox="true"/>
          <p:nvPr/>
        </p:nvSpPr>
        <p:spPr>
          <a:xfrm rot="0">
            <a:off x="2980824" y="4638135"/>
            <a:ext cx="14178859" cy="1790065"/>
          </a:xfrm>
          <a:prstGeom prst="rect">
            <a:avLst/>
          </a:prstGeom>
        </p:spPr>
        <p:txBody>
          <a:bodyPr anchor="t" rtlCol="false" tIns="0" lIns="0" bIns="0" rIns="0">
            <a:spAutoFit/>
          </a:bodyPr>
          <a:lstStyle/>
          <a:p>
            <a:pPr algn="just">
              <a:lnSpc>
                <a:spcPts val="4759"/>
              </a:lnSpc>
            </a:pPr>
            <a:r>
              <a:rPr lang="en-US" sz="3399">
                <a:solidFill>
                  <a:srgbClr val="2A2E3A"/>
                </a:solidFill>
                <a:latin typeface="Helios"/>
              </a:rPr>
              <a:t>A real-time violence alarm system's ability to actually change the world is what makes it so amazing. It might contribute to lifesaving, violence prevention, and community safety.</a:t>
            </a:r>
          </a:p>
        </p:txBody>
      </p:sp>
      <p:grpSp>
        <p:nvGrpSpPr>
          <p:cNvPr name="Group 16" id="16"/>
          <p:cNvGrpSpPr/>
          <p:nvPr/>
        </p:nvGrpSpPr>
        <p:grpSpPr>
          <a:xfrm rot="-5400000">
            <a:off x="1947080" y="9102871"/>
            <a:ext cx="551923" cy="310858"/>
            <a:chOff x="0" y="0"/>
            <a:chExt cx="812800" cy="457791"/>
          </a:xfrm>
        </p:grpSpPr>
        <p:sp>
          <p:nvSpPr>
            <p:cNvPr name="Freeform 17" id="17"/>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8" id="18"/>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42857" y="1336014"/>
            <a:ext cx="6689756" cy="733569"/>
          </a:xfrm>
          <a:prstGeom prst="rect">
            <a:avLst/>
          </a:prstGeom>
        </p:spPr>
        <p:txBody>
          <a:bodyPr anchor="t" rtlCol="false" tIns="0" lIns="0" bIns="0" rIns="0">
            <a:spAutoFit/>
          </a:bodyPr>
          <a:lstStyle/>
          <a:p>
            <a:pPr>
              <a:lnSpc>
                <a:spcPts val="5894"/>
              </a:lnSpc>
            </a:pPr>
            <a:r>
              <a:rPr lang="en-US" sz="4912">
                <a:solidFill>
                  <a:srgbClr val="A20E20"/>
                </a:solidFill>
                <a:latin typeface="TT Hoves Bold"/>
              </a:rPr>
              <a:t>Future Scope</a:t>
            </a:r>
          </a:p>
        </p:txBody>
      </p:sp>
      <p:grpSp>
        <p:nvGrpSpPr>
          <p:cNvPr name="Group 3" id="3"/>
          <p:cNvGrpSpPr/>
          <p:nvPr/>
        </p:nvGrpSpPr>
        <p:grpSpPr>
          <a:xfrm rot="0">
            <a:off x="13814230" y="9258300"/>
            <a:ext cx="5765006" cy="10287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5400000">
            <a:off x="1063597" y="3666346"/>
            <a:ext cx="551923" cy="310858"/>
            <a:chOff x="0" y="0"/>
            <a:chExt cx="812800" cy="457791"/>
          </a:xfrm>
        </p:grpSpPr>
        <p:sp>
          <p:nvSpPr>
            <p:cNvPr name="Freeform 7" id="7"/>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8" id="8"/>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
        <p:nvSpPr>
          <p:cNvPr name="TextBox 9" id="9"/>
          <p:cNvSpPr txBox="true"/>
          <p:nvPr/>
        </p:nvSpPr>
        <p:spPr>
          <a:xfrm rot="0">
            <a:off x="2149182" y="6437177"/>
            <a:ext cx="14547551" cy="1790065"/>
          </a:xfrm>
          <a:prstGeom prst="rect">
            <a:avLst/>
          </a:prstGeom>
        </p:spPr>
        <p:txBody>
          <a:bodyPr anchor="t" rtlCol="false" tIns="0" lIns="0" bIns="0" rIns="0">
            <a:spAutoFit/>
          </a:bodyPr>
          <a:lstStyle/>
          <a:p>
            <a:pPr algn="just">
              <a:lnSpc>
                <a:spcPts val="4759"/>
              </a:lnSpc>
            </a:pPr>
            <a:r>
              <a:rPr lang="en-US" sz="3399">
                <a:solidFill>
                  <a:srgbClr val="2A2E3A"/>
                </a:solidFill>
                <a:latin typeface="Helios"/>
              </a:rPr>
              <a:t>Scalability and Integration: Designing the system to be easily scalable and adaptable to different environments, such as schools, workplaces, public places, etc., will be essential for broader adoption.</a:t>
            </a:r>
          </a:p>
        </p:txBody>
      </p:sp>
      <p:sp>
        <p:nvSpPr>
          <p:cNvPr name="TextBox 10" id="10"/>
          <p:cNvSpPr txBox="true"/>
          <p:nvPr/>
        </p:nvSpPr>
        <p:spPr>
          <a:xfrm rot="0">
            <a:off x="2149182" y="2864567"/>
            <a:ext cx="14547551" cy="2390140"/>
          </a:xfrm>
          <a:prstGeom prst="rect">
            <a:avLst/>
          </a:prstGeom>
        </p:spPr>
        <p:txBody>
          <a:bodyPr anchor="t" rtlCol="false" tIns="0" lIns="0" bIns="0" rIns="0">
            <a:spAutoFit/>
          </a:bodyPr>
          <a:lstStyle/>
          <a:p>
            <a:pPr algn="just">
              <a:lnSpc>
                <a:spcPts val="4759"/>
              </a:lnSpc>
            </a:pPr>
            <a:r>
              <a:rPr lang="en-US" sz="3399">
                <a:solidFill>
                  <a:srgbClr val="2A2E3A"/>
                </a:solidFill>
                <a:latin typeface="Helios"/>
              </a:rPr>
              <a:t>Multimodal Sensing: Integrating multiple sensing modalities, such as audio analysis and body language recognition, can provide a more comprehensive understanding of potentially violent situations, leading to more accurate and timely alerts.</a:t>
            </a:r>
          </a:p>
        </p:txBody>
      </p:sp>
      <p:grpSp>
        <p:nvGrpSpPr>
          <p:cNvPr name="Group 11" id="11"/>
          <p:cNvGrpSpPr/>
          <p:nvPr/>
        </p:nvGrpSpPr>
        <p:grpSpPr>
          <a:xfrm rot="-5400000">
            <a:off x="1111467" y="6938918"/>
            <a:ext cx="551923" cy="310858"/>
            <a:chOff x="0" y="0"/>
            <a:chExt cx="812800" cy="457791"/>
          </a:xfrm>
        </p:grpSpPr>
        <p:sp>
          <p:nvSpPr>
            <p:cNvPr name="Freeform 12" id="12"/>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3" id="13"/>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42857" y="1336014"/>
            <a:ext cx="6689756" cy="733569"/>
          </a:xfrm>
          <a:prstGeom prst="rect">
            <a:avLst/>
          </a:prstGeom>
        </p:spPr>
        <p:txBody>
          <a:bodyPr anchor="t" rtlCol="false" tIns="0" lIns="0" bIns="0" rIns="0">
            <a:spAutoFit/>
          </a:bodyPr>
          <a:lstStyle/>
          <a:p>
            <a:pPr>
              <a:lnSpc>
                <a:spcPts val="5894"/>
              </a:lnSpc>
            </a:pPr>
            <a:r>
              <a:rPr lang="en-US" sz="4912">
                <a:solidFill>
                  <a:srgbClr val="A20E20"/>
                </a:solidFill>
                <a:latin typeface="TT Hoves Bold"/>
              </a:rPr>
              <a:t>Future Scope</a:t>
            </a:r>
          </a:p>
        </p:txBody>
      </p:sp>
      <p:grpSp>
        <p:nvGrpSpPr>
          <p:cNvPr name="Group 3" id="3"/>
          <p:cNvGrpSpPr/>
          <p:nvPr/>
        </p:nvGrpSpPr>
        <p:grpSpPr>
          <a:xfrm rot="0">
            <a:off x="13814230" y="9258300"/>
            <a:ext cx="5765006" cy="10287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5400000">
            <a:off x="1063597" y="3666346"/>
            <a:ext cx="551923" cy="310858"/>
            <a:chOff x="0" y="0"/>
            <a:chExt cx="812800" cy="457791"/>
          </a:xfrm>
        </p:grpSpPr>
        <p:sp>
          <p:nvSpPr>
            <p:cNvPr name="Freeform 7" id="7"/>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8" id="8"/>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
        <p:nvSpPr>
          <p:cNvPr name="TextBox 9" id="9"/>
          <p:cNvSpPr txBox="true"/>
          <p:nvPr/>
        </p:nvSpPr>
        <p:spPr>
          <a:xfrm rot="0">
            <a:off x="2149182" y="6137139"/>
            <a:ext cx="14547551" cy="2390140"/>
          </a:xfrm>
          <a:prstGeom prst="rect">
            <a:avLst/>
          </a:prstGeom>
        </p:spPr>
        <p:txBody>
          <a:bodyPr anchor="t" rtlCol="false" tIns="0" lIns="0" bIns="0" rIns="0">
            <a:spAutoFit/>
          </a:bodyPr>
          <a:lstStyle/>
          <a:p>
            <a:pPr algn="just">
              <a:lnSpc>
                <a:spcPts val="4759"/>
              </a:lnSpc>
            </a:pPr>
            <a:r>
              <a:rPr lang="en-US" sz="3399">
                <a:solidFill>
                  <a:srgbClr val="2A2E3A"/>
                </a:solidFill>
                <a:latin typeface="Helios"/>
              </a:rPr>
              <a:t>Emergency Response Integration: Collaborating with law enforcement and emergency response services to integrate the violence alarm system into their operations can facilitate a quicker and more effective response to incidents.</a:t>
            </a:r>
          </a:p>
        </p:txBody>
      </p:sp>
      <p:sp>
        <p:nvSpPr>
          <p:cNvPr name="TextBox 10" id="10"/>
          <p:cNvSpPr txBox="true"/>
          <p:nvPr/>
        </p:nvSpPr>
        <p:spPr>
          <a:xfrm rot="0">
            <a:off x="2149182" y="3164604"/>
            <a:ext cx="14547551" cy="1790065"/>
          </a:xfrm>
          <a:prstGeom prst="rect">
            <a:avLst/>
          </a:prstGeom>
        </p:spPr>
        <p:txBody>
          <a:bodyPr anchor="t" rtlCol="false" tIns="0" lIns="0" bIns="0" rIns="0">
            <a:spAutoFit/>
          </a:bodyPr>
          <a:lstStyle/>
          <a:p>
            <a:pPr algn="just">
              <a:lnSpc>
                <a:spcPts val="4759"/>
              </a:lnSpc>
            </a:pPr>
            <a:r>
              <a:rPr lang="en-US" sz="3399">
                <a:solidFill>
                  <a:srgbClr val="2A2E3A"/>
                </a:solidFill>
                <a:latin typeface="Helios"/>
              </a:rPr>
              <a:t>Geolocation and Mapping: Integrating geolocation data with the system can help track patterns of violence and identify high-risk areas, allowing for targeted preventive measures.</a:t>
            </a:r>
          </a:p>
        </p:txBody>
      </p:sp>
      <p:grpSp>
        <p:nvGrpSpPr>
          <p:cNvPr name="Group 11" id="11"/>
          <p:cNvGrpSpPr/>
          <p:nvPr/>
        </p:nvGrpSpPr>
        <p:grpSpPr>
          <a:xfrm rot="-5400000">
            <a:off x="1111467" y="6938918"/>
            <a:ext cx="551923" cy="310858"/>
            <a:chOff x="0" y="0"/>
            <a:chExt cx="812800" cy="457791"/>
          </a:xfrm>
        </p:grpSpPr>
        <p:sp>
          <p:nvSpPr>
            <p:cNvPr name="Freeform 12" id="12"/>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3" id="13"/>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Tree>
  </p:cSld>
  <p:clrMapOvr>
    <a:masterClrMapping/>
  </p:clrMapOvr>
</p:sld>
</file>

<file path=ppt/slides/slide19.xml><?xml version="1.0" encoding="utf-8"?>
<p:sld xmlns:p="http://schemas.openxmlformats.org/presentationml/2006/main" xmlns:a="http://schemas.openxmlformats.org/drawingml/2006/main">
  <p:cSld>
    <p:bg>
      <p:bgPr>
        <a:solidFill>
          <a:srgbClr val="A20E20"/>
        </a:solidFill>
      </p:bgPr>
    </p:bg>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3904291" y="4219575"/>
            <a:ext cx="11659238" cy="1838325"/>
          </a:xfrm>
          <a:prstGeom prst="rect">
            <a:avLst/>
          </a:prstGeom>
        </p:spPr>
        <p:txBody>
          <a:bodyPr anchor="t" rtlCol="false" tIns="0" lIns="0" bIns="0" rIns="0">
            <a:spAutoFit/>
          </a:bodyPr>
          <a:lstStyle/>
          <a:p>
            <a:pPr>
              <a:lnSpc>
                <a:spcPts val="7200"/>
              </a:lnSpc>
            </a:pPr>
            <a:r>
              <a:rPr lang="en-US" sz="6000">
                <a:solidFill>
                  <a:srgbClr val="2A2E3A"/>
                </a:solidFill>
                <a:latin typeface="TT Hoves Bold"/>
              </a:rPr>
              <a:t>Let’s Jump into the </a:t>
            </a:r>
            <a:r>
              <a:rPr lang="en-US" sz="6000">
                <a:solidFill>
                  <a:srgbClr val="E8223B"/>
                </a:solidFill>
                <a:latin typeface="TT Hoves Bold"/>
              </a:rPr>
              <a:t>Demo!</a:t>
            </a:r>
          </a:p>
          <a:p>
            <a:pPr algn="l">
              <a:lnSpc>
                <a:spcPts val="72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777921" y="2030893"/>
            <a:ext cx="7555842" cy="3482406"/>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4" id="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graphicFrame>
        <p:nvGraphicFramePr>
          <p:cNvPr name="Table 5" id="5"/>
          <p:cNvGraphicFramePr>
            <a:graphicFrameLocks noGrp="true"/>
          </p:cNvGraphicFramePr>
          <p:nvPr/>
        </p:nvGraphicFramePr>
        <p:xfrm>
          <a:off x="1958279" y="5858846"/>
          <a:ext cx="7479588" cy="2728912"/>
        </p:xfrm>
        <a:graphic>
          <a:graphicData uri="http://schemas.openxmlformats.org/drawingml/2006/table">
            <a:tbl>
              <a:tblPr/>
              <a:tblGrid>
                <a:gridCol w="1947366"/>
                <a:gridCol w="5532222"/>
              </a:tblGrid>
              <a:tr h="906457">
                <a:tc>
                  <a:txBody>
                    <a:bodyPr anchor="t" rtlCol="false"/>
                    <a:lstStyle/>
                    <a:p>
                      <a:pPr algn="ctr">
                        <a:lnSpc>
                          <a:spcPts val="3640"/>
                        </a:lnSpc>
                        <a:defRPr/>
                      </a:pPr>
                      <a:r>
                        <a:rPr lang="en-US" sz="2600">
                          <a:solidFill>
                            <a:srgbClr val="A20E20"/>
                          </a:solidFill>
                          <a:latin typeface="Helios Bold"/>
                        </a:rPr>
                        <a:t>1</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Vibha Rao (Code)</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15999">
                <a:tc>
                  <a:txBody>
                    <a:bodyPr anchor="t" rtlCol="false"/>
                    <a:lstStyle/>
                    <a:p>
                      <a:pPr algn="ctr">
                        <a:lnSpc>
                          <a:spcPts val="3640"/>
                        </a:lnSpc>
                        <a:defRPr/>
                      </a:pPr>
                      <a:r>
                        <a:rPr lang="en-US" sz="2600">
                          <a:solidFill>
                            <a:srgbClr val="A20E20"/>
                          </a:solidFill>
                          <a:latin typeface="Helios Bold"/>
                        </a:rPr>
                        <a:t>2</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Manvi Gawande (Code)</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6457">
                <a:tc>
                  <a:txBody>
                    <a:bodyPr anchor="t" rtlCol="false"/>
                    <a:lstStyle/>
                    <a:p>
                      <a:pPr algn="ctr">
                        <a:lnSpc>
                          <a:spcPts val="3640"/>
                        </a:lnSpc>
                        <a:defRPr/>
                      </a:pPr>
                      <a:r>
                        <a:rPr lang="en-US" sz="2600">
                          <a:solidFill>
                            <a:srgbClr val="A20E20"/>
                          </a:solidFill>
                          <a:latin typeface="Helios"/>
                        </a:rPr>
                        <a:t>3</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Srushti Satalkar (Code)</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bl>
          </a:graphicData>
        </a:graphic>
      </p:graphicFrame>
      <p:sp>
        <p:nvSpPr>
          <p:cNvPr name="Freeform 6" id="6"/>
          <p:cNvSpPr/>
          <p:nvPr/>
        </p:nvSpPr>
        <p:spPr>
          <a:xfrm flipH="false" flipV="false" rot="0">
            <a:off x="6354519" y="365499"/>
            <a:ext cx="12361322" cy="4173499"/>
          </a:xfrm>
          <a:custGeom>
            <a:avLst/>
            <a:gdLst/>
            <a:ahLst/>
            <a:cxnLst/>
            <a:rect r="r" b="b" t="t" l="l"/>
            <a:pathLst>
              <a:path h="4173499" w="12361322">
                <a:moveTo>
                  <a:pt x="0" y="0"/>
                </a:moveTo>
                <a:lnTo>
                  <a:pt x="12361322" y="0"/>
                </a:lnTo>
                <a:lnTo>
                  <a:pt x="12361322" y="4173499"/>
                </a:lnTo>
                <a:lnTo>
                  <a:pt x="0" y="4173499"/>
                </a:lnTo>
                <a:lnTo>
                  <a:pt x="0" y="0"/>
                </a:lnTo>
                <a:close/>
              </a:path>
            </a:pathLst>
          </a:custGeom>
          <a:blipFill>
            <a:blip r:embed="rId2"/>
            <a:stretch>
              <a:fillRect l="0" t="-29203" r="0" b="-26294"/>
            </a:stretch>
          </a:blipFill>
        </p:spPr>
      </p:sp>
      <p:grpSp>
        <p:nvGrpSpPr>
          <p:cNvPr name="Group 7" id="7"/>
          <p:cNvGrpSpPr/>
          <p:nvPr/>
        </p:nvGrpSpPr>
        <p:grpSpPr>
          <a:xfrm rot="-10800000">
            <a:off x="-4109936" y="0"/>
            <a:ext cx="13253936" cy="3370693"/>
            <a:chOff x="0" y="0"/>
            <a:chExt cx="736505" cy="187305"/>
          </a:xfrm>
        </p:grpSpPr>
        <p:sp>
          <p:nvSpPr>
            <p:cNvPr name="Freeform 8" id="8"/>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A20E20"/>
            </a:solidFill>
          </p:spPr>
        </p:sp>
        <p:sp>
          <p:nvSpPr>
            <p:cNvPr name="TextBox 9" id="9"/>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0" y="270249"/>
            <a:ext cx="6933311" cy="273494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TEAM MEMBERS</a:t>
            </a:r>
          </a:p>
          <a:p>
            <a:pPr algn="ctr">
              <a:lnSpc>
                <a:spcPts val="7279"/>
              </a:lnSpc>
            </a:pPr>
            <a:r>
              <a:rPr lang="en-US" sz="5199">
                <a:solidFill>
                  <a:srgbClr val="FEFEFE"/>
                </a:solidFill>
                <a:latin typeface="Canva Sans Bold"/>
              </a:rPr>
              <a:t>&amp;</a:t>
            </a:r>
          </a:p>
          <a:p>
            <a:pPr algn="ctr">
              <a:lnSpc>
                <a:spcPts val="7279"/>
              </a:lnSpc>
            </a:pPr>
            <a:r>
              <a:rPr lang="en-US" sz="5199">
                <a:solidFill>
                  <a:srgbClr val="FEFEFE"/>
                </a:solidFill>
                <a:latin typeface="Canva Sans Bold"/>
              </a:rPr>
              <a:t>ROLES</a:t>
            </a:r>
          </a:p>
        </p:txBody>
      </p:sp>
      <p:graphicFrame>
        <p:nvGraphicFramePr>
          <p:cNvPr name="Table 11" id="11"/>
          <p:cNvGraphicFramePr>
            <a:graphicFrameLocks noGrp="true"/>
          </p:cNvGraphicFramePr>
          <p:nvPr/>
        </p:nvGraphicFramePr>
        <p:xfrm>
          <a:off x="9779712" y="5858846"/>
          <a:ext cx="7479588" cy="2738437"/>
        </p:xfrm>
        <a:graphic>
          <a:graphicData uri="http://schemas.openxmlformats.org/drawingml/2006/table">
            <a:tbl>
              <a:tblPr/>
              <a:tblGrid>
                <a:gridCol w="1947366"/>
                <a:gridCol w="5532222"/>
              </a:tblGrid>
              <a:tr h="906451">
                <a:tc>
                  <a:txBody>
                    <a:bodyPr anchor="t" rtlCol="false"/>
                    <a:lstStyle/>
                    <a:p>
                      <a:pPr algn="ctr">
                        <a:lnSpc>
                          <a:spcPts val="3640"/>
                        </a:lnSpc>
                        <a:defRPr/>
                      </a:pPr>
                      <a:r>
                        <a:rPr lang="en-US" sz="2600">
                          <a:solidFill>
                            <a:srgbClr val="A20E20"/>
                          </a:solidFill>
                          <a:latin typeface="Helios Bold"/>
                        </a:rPr>
                        <a:t>4</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Vaidehi Pawar (Code)</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15993">
                <a:tc>
                  <a:txBody>
                    <a:bodyPr anchor="t" rtlCol="false"/>
                    <a:lstStyle/>
                    <a:p>
                      <a:pPr algn="ctr">
                        <a:lnSpc>
                          <a:spcPts val="3640"/>
                        </a:lnSpc>
                        <a:defRPr/>
                      </a:pPr>
                      <a:r>
                        <a:rPr lang="en-US" sz="2600">
                          <a:solidFill>
                            <a:srgbClr val="A20E20"/>
                          </a:solidFill>
                          <a:latin typeface="Helios Bold"/>
                        </a:rPr>
                        <a:t>5</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Jeevika Sirwani (Integration)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15993">
                <a:tc>
                  <a:txBody>
                    <a:bodyPr anchor="t" rtlCol="false"/>
                    <a:lstStyle/>
                    <a:p>
                      <a:pPr algn="ctr">
                        <a:lnSpc>
                          <a:spcPts val="3640"/>
                        </a:lnSpc>
                        <a:defRPr/>
                      </a:pPr>
                      <a:r>
                        <a:rPr lang="en-US" sz="2600">
                          <a:solidFill>
                            <a:srgbClr val="A20E20"/>
                          </a:solidFill>
                          <a:latin typeface="Helios Bold"/>
                        </a:rPr>
                        <a:t>6</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Rakshita Khidbide (Integration)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p:cSld>
    <p:bg>
      <p:bgPr>
        <a:solidFill>
          <a:srgbClr val="A20E2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solidFill>
              <a:srgbClr val="969393"/>
            </a:solidFill>
            <a:ln w="12700">
              <a:solidFill>
                <a:srgbClr val="000000"/>
              </a:solidFill>
            </a:ln>
          </p:spPr>
        </p:sp>
      </p:grpSp>
      <p:sp>
        <p:nvSpPr>
          <p:cNvPr name="TextBox 4" id="4"/>
          <p:cNvSpPr txBox="true"/>
          <p:nvPr/>
        </p:nvSpPr>
        <p:spPr>
          <a:xfrm rot="0">
            <a:off x="1028700" y="3540443"/>
            <a:ext cx="11357424" cy="1628775"/>
          </a:xfrm>
          <a:prstGeom prst="rect">
            <a:avLst/>
          </a:prstGeom>
        </p:spPr>
        <p:txBody>
          <a:bodyPr anchor="t" rtlCol="false" tIns="0" lIns="0" bIns="0" rIns="0">
            <a:spAutoFit/>
          </a:bodyPr>
          <a:lstStyle/>
          <a:p>
            <a:pPr>
              <a:lnSpc>
                <a:spcPts val="12867"/>
              </a:lnSpc>
            </a:pPr>
            <a:r>
              <a:rPr lang="en-US" sz="10722">
                <a:solidFill>
                  <a:srgbClr val="FFFFFF"/>
                </a:solidFill>
                <a:latin typeface="League Spartan"/>
              </a:rPr>
              <a:t>THANK YOU</a:t>
            </a:r>
          </a:p>
        </p:txBody>
      </p:sp>
      <p:grpSp>
        <p:nvGrpSpPr>
          <p:cNvPr name="Group 5" id="5"/>
          <p:cNvGrpSpPr/>
          <p:nvPr/>
        </p:nvGrpSpPr>
        <p:grpSpPr>
          <a:xfrm rot="-10800000">
            <a:off x="14447117" y="0"/>
            <a:ext cx="7681766" cy="3540443"/>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FFFFFF">
                <a:alpha val="80000"/>
              </a:srgbClr>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0555" y="2252955"/>
            <a:ext cx="7004059" cy="6239980"/>
          </a:xfrm>
          <a:custGeom>
            <a:avLst/>
            <a:gdLst/>
            <a:ahLst/>
            <a:cxnLst/>
            <a:rect r="r" b="b" t="t" l="l"/>
            <a:pathLst>
              <a:path h="6239980" w="7004059">
                <a:moveTo>
                  <a:pt x="0" y="0"/>
                </a:moveTo>
                <a:lnTo>
                  <a:pt x="7004059" y="0"/>
                </a:lnTo>
                <a:lnTo>
                  <a:pt x="7004059" y="6239980"/>
                </a:lnTo>
                <a:lnTo>
                  <a:pt x="0" y="6239980"/>
                </a:lnTo>
                <a:lnTo>
                  <a:pt x="0" y="0"/>
                </a:lnTo>
                <a:close/>
              </a:path>
            </a:pathLst>
          </a:custGeom>
          <a:blipFill>
            <a:blip r:embed="rId2"/>
            <a:stretch>
              <a:fillRect l="0" t="0" r="0" b="0"/>
            </a:stretch>
          </a:blipFill>
        </p:spPr>
      </p:sp>
      <p:sp>
        <p:nvSpPr>
          <p:cNvPr name="TextBox 3" id="3"/>
          <p:cNvSpPr txBox="true"/>
          <p:nvPr/>
        </p:nvSpPr>
        <p:spPr>
          <a:xfrm rot="0">
            <a:off x="9973560" y="4087070"/>
            <a:ext cx="7285740" cy="1285875"/>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Guardian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258300"/>
            <a:ext cx="5765006" cy="1028700"/>
            <a:chOff x="0" y="0"/>
            <a:chExt cx="7686674" cy="1371600"/>
          </a:xfrm>
        </p:grpSpPr>
        <p:grpSp>
          <p:nvGrpSpPr>
            <p:cNvPr name="Group 3" id="3"/>
            <p:cNvGrpSpPr/>
            <p:nvPr/>
          </p:nvGrpSpPr>
          <p:grpSpPr>
            <a:xfrm rot="0">
              <a:off x="0" y="0"/>
              <a:ext cx="7686674" cy="13716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3033168" y="475615"/>
              <a:ext cx="2698286" cy="391795"/>
            </a:xfrm>
            <a:prstGeom prst="rect">
              <a:avLst/>
            </a:prstGeom>
          </p:spPr>
          <p:txBody>
            <a:bodyPr anchor="t" rtlCol="false" tIns="0" lIns="0" bIns="0" rIns="0">
              <a:spAutoFit/>
            </a:bodyPr>
            <a:lstStyle/>
            <a:p>
              <a:pPr marL="0" indent="0" lvl="0">
                <a:lnSpc>
                  <a:spcPts val="2340"/>
                </a:lnSpc>
                <a:spcBef>
                  <a:spcPct val="0"/>
                </a:spcBef>
              </a:pPr>
            </a:p>
          </p:txBody>
        </p:sp>
      </p:grpSp>
      <p:grpSp>
        <p:nvGrpSpPr>
          <p:cNvPr name="Group 7" id="7"/>
          <p:cNvGrpSpPr>
            <a:grpSpLocks noChangeAspect="true"/>
          </p:cNvGrpSpPr>
          <p:nvPr/>
        </p:nvGrpSpPr>
        <p:grpSpPr>
          <a:xfrm rot="0">
            <a:off x="9144000" y="15541"/>
            <a:ext cx="15080946" cy="10271459"/>
            <a:chOff x="0" y="0"/>
            <a:chExt cx="5475623" cy="3729384"/>
          </a:xfrm>
        </p:grpSpPr>
        <p:sp>
          <p:nvSpPr>
            <p:cNvPr name="Freeform 8" id="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E8223B"/>
            </a:solidFill>
          </p:spPr>
        </p:sp>
        <p:sp>
          <p:nvSpPr>
            <p:cNvPr name="Freeform 9" id="9"/>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0" t="0" r="-5001" b="0"/>
              </a:stretch>
            </a:blipFill>
          </p:spPr>
        </p:sp>
      </p:grpSp>
      <p:grpSp>
        <p:nvGrpSpPr>
          <p:cNvPr name="Group 10" id="10"/>
          <p:cNvGrpSpPr/>
          <p:nvPr/>
        </p:nvGrpSpPr>
        <p:grpSpPr>
          <a:xfrm rot="0">
            <a:off x="1028700" y="1439135"/>
            <a:ext cx="12627597" cy="6294279"/>
            <a:chOff x="0" y="0"/>
            <a:chExt cx="16836795" cy="8392372"/>
          </a:xfrm>
        </p:grpSpPr>
        <p:sp>
          <p:nvSpPr>
            <p:cNvPr name="TextBox 11" id="11"/>
            <p:cNvSpPr txBox="true"/>
            <p:nvPr/>
          </p:nvSpPr>
          <p:spPr>
            <a:xfrm rot="0">
              <a:off x="0" y="0"/>
              <a:ext cx="16836795" cy="1714500"/>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Problem Statement</a:t>
              </a:r>
            </a:p>
          </p:txBody>
        </p:sp>
        <p:sp>
          <p:nvSpPr>
            <p:cNvPr name="TextBox 12" id="12"/>
            <p:cNvSpPr txBox="true"/>
            <p:nvPr/>
          </p:nvSpPr>
          <p:spPr>
            <a:xfrm rot="0">
              <a:off x="0" y="2030518"/>
              <a:ext cx="13798468" cy="6361854"/>
            </a:xfrm>
            <a:prstGeom prst="rect">
              <a:avLst/>
            </a:prstGeom>
          </p:spPr>
          <p:txBody>
            <a:bodyPr anchor="t" rtlCol="false" tIns="0" lIns="0" bIns="0" rIns="0">
              <a:spAutoFit/>
            </a:bodyPr>
            <a:lstStyle/>
            <a:p>
              <a:pPr>
                <a:lnSpc>
                  <a:spcPts val="4759"/>
                </a:lnSpc>
              </a:pPr>
            </a:p>
            <a:p>
              <a:pPr>
                <a:lnSpc>
                  <a:spcPts val="4759"/>
                </a:lnSpc>
              </a:pPr>
              <a:r>
                <a:rPr lang="en-US" sz="3399">
                  <a:solidFill>
                    <a:srgbClr val="2A2E3A"/>
                  </a:solidFill>
                  <a:latin typeface="Helios"/>
                </a:rPr>
                <a:t>The use of CCTV surveillance is utilised more frequently, however it continues to lack an automated identification of violence functionality. Manual surveillance isn't practical, and the amount of time needed to react to an emergency is critical. The concept of a real-time violence notification</a:t>
              </a:r>
            </a:p>
            <a:p>
              <a:pPr>
                <a:lnSpc>
                  <a:spcPts val="4759"/>
                </a:lnSpc>
              </a:pPr>
            </a:p>
          </p:txBody>
        </p:sp>
      </p:grpSp>
      <p:grpSp>
        <p:nvGrpSpPr>
          <p:cNvPr name="Group 13" id="13"/>
          <p:cNvGrpSpPr/>
          <p:nvPr/>
        </p:nvGrpSpPr>
        <p:grpSpPr>
          <a:xfrm rot="-10800000">
            <a:off x="14447117" y="-331087"/>
            <a:ext cx="7681766" cy="3540443"/>
            <a:chOff x="0" y="0"/>
            <a:chExt cx="406400" cy="187305"/>
          </a:xfrm>
        </p:grpSpPr>
        <p:sp>
          <p:nvSpPr>
            <p:cNvPr name="Freeform 14" id="1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5" id="15"/>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447117" y="-741521"/>
            <a:ext cx="7681766" cy="3540443"/>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4" id="4"/>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7960543" y="324520"/>
            <a:ext cx="5556160" cy="9637960"/>
          </a:xfrm>
          <a:custGeom>
            <a:avLst/>
            <a:gdLst/>
            <a:ahLst/>
            <a:cxnLst/>
            <a:rect r="r" b="b" t="t" l="l"/>
            <a:pathLst>
              <a:path h="9637960" w="5556160">
                <a:moveTo>
                  <a:pt x="0" y="0"/>
                </a:moveTo>
                <a:lnTo>
                  <a:pt x="5556160" y="0"/>
                </a:lnTo>
                <a:lnTo>
                  <a:pt x="5556160" y="9637960"/>
                </a:lnTo>
                <a:lnTo>
                  <a:pt x="0" y="9637960"/>
                </a:lnTo>
                <a:lnTo>
                  <a:pt x="0" y="0"/>
                </a:lnTo>
                <a:close/>
              </a:path>
            </a:pathLst>
          </a:custGeom>
          <a:blipFill>
            <a:blip r:embed="rId2"/>
            <a:stretch>
              <a:fillRect l="-6975" t="-5959" r="0" b="-5959"/>
            </a:stretch>
          </a:blipFill>
        </p:spPr>
      </p:sp>
      <p:grpSp>
        <p:nvGrpSpPr>
          <p:cNvPr name="Group 6" id="6"/>
          <p:cNvGrpSpPr/>
          <p:nvPr/>
        </p:nvGrpSpPr>
        <p:grpSpPr>
          <a:xfrm rot="0">
            <a:off x="752973" y="2143235"/>
            <a:ext cx="7207570" cy="2363896"/>
            <a:chOff x="0" y="0"/>
            <a:chExt cx="9610094" cy="3151862"/>
          </a:xfrm>
        </p:grpSpPr>
        <p:sp>
          <p:nvSpPr>
            <p:cNvPr name="TextBox 7" id="7"/>
            <p:cNvSpPr txBox="true"/>
            <p:nvPr/>
          </p:nvSpPr>
          <p:spPr>
            <a:xfrm rot="0">
              <a:off x="0" y="0"/>
              <a:ext cx="9610094" cy="2467572"/>
            </a:xfrm>
            <a:prstGeom prst="rect">
              <a:avLst/>
            </a:prstGeom>
          </p:spPr>
          <p:txBody>
            <a:bodyPr anchor="t" rtlCol="false" tIns="0" lIns="0" bIns="0" rIns="0">
              <a:spAutoFit/>
            </a:bodyPr>
            <a:lstStyle/>
            <a:p>
              <a:pPr>
                <a:lnSpc>
                  <a:spcPts val="7340"/>
                </a:lnSpc>
              </a:pPr>
              <a:r>
                <a:rPr lang="en-US" sz="6116">
                  <a:solidFill>
                    <a:srgbClr val="A20E20"/>
                  </a:solidFill>
                  <a:latin typeface="TT Hoves Bold"/>
                </a:rPr>
                <a:t>Flow of the</a:t>
              </a:r>
            </a:p>
            <a:p>
              <a:pPr>
                <a:lnSpc>
                  <a:spcPts val="7340"/>
                </a:lnSpc>
              </a:pPr>
              <a:r>
                <a:rPr lang="en-US" sz="6116">
                  <a:solidFill>
                    <a:srgbClr val="A20E20"/>
                  </a:solidFill>
                  <a:latin typeface="TT Hoves Bold"/>
                </a:rPr>
                <a:t>Project</a:t>
              </a:r>
            </a:p>
          </p:txBody>
        </p:sp>
        <p:sp>
          <p:nvSpPr>
            <p:cNvPr name="TextBox 8" id="8"/>
            <p:cNvSpPr txBox="true"/>
            <p:nvPr/>
          </p:nvSpPr>
          <p:spPr>
            <a:xfrm rot="0">
              <a:off x="0" y="2611332"/>
              <a:ext cx="9610094" cy="540530"/>
            </a:xfrm>
            <a:prstGeom prst="rect">
              <a:avLst/>
            </a:prstGeom>
          </p:spPr>
          <p:txBody>
            <a:bodyPr anchor="t" rtlCol="false" tIns="0" lIns="0" bIns="0" rIns="0">
              <a:spAutoFit/>
            </a:bodyPr>
            <a:lstStyle/>
            <a:p>
              <a:pPr algn="l">
                <a:lnSpc>
                  <a:spcPts val="3425"/>
                </a:lnSpc>
              </a:pP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38225"/>
            <a:ext cx="6689756" cy="733569"/>
          </a:xfrm>
          <a:prstGeom prst="rect">
            <a:avLst/>
          </a:prstGeom>
        </p:spPr>
        <p:txBody>
          <a:bodyPr anchor="t" rtlCol="false" tIns="0" lIns="0" bIns="0" rIns="0">
            <a:spAutoFit/>
          </a:bodyPr>
          <a:lstStyle/>
          <a:p>
            <a:pPr>
              <a:lnSpc>
                <a:spcPts val="5894"/>
              </a:lnSpc>
            </a:pPr>
            <a:r>
              <a:rPr lang="en-US" sz="4912">
                <a:solidFill>
                  <a:srgbClr val="A20E20"/>
                </a:solidFill>
                <a:latin typeface="TT Hoves Bold"/>
              </a:rPr>
              <a:t>Solution (Cont’d)</a:t>
            </a:r>
          </a:p>
        </p:txBody>
      </p:sp>
      <p:sp>
        <p:nvSpPr>
          <p:cNvPr name="TextBox 3" id="3"/>
          <p:cNvSpPr txBox="true"/>
          <p:nvPr/>
        </p:nvSpPr>
        <p:spPr>
          <a:xfrm rot="0">
            <a:off x="1527372" y="2349332"/>
            <a:ext cx="15169361" cy="3590290"/>
          </a:xfrm>
          <a:prstGeom prst="rect">
            <a:avLst/>
          </a:prstGeom>
        </p:spPr>
        <p:txBody>
          <a:bodyPr anchor="t" rtlCol="false" tIns="0" lIns="0" bIns="0" rIns="0">
            <a:spAutoFit/>
          </a:bodyPr>
          <a:lstStyle/>
          <a:p>
            <a:pPr>
              <a:lnSpc>
                <a:spcPts val="4759"/>
              </a:lnSpc>
            </a:pPr>
            <a:r>
              <a:rPr lang="en-US" sz="3399">
                <a:solidFill>
                  <a:srgbClr val="2A2E3A"/>
                </a:solidFill>
                <a:latin typeface="Helios"/>
              </a:rPr>
              <a:t>For violence detection, ResNet50 can be used to extract features from CCTV videos. These features can then be used to train a classifier to distinguish between violent and non-violent videos.</a:t>
            </a:r>
          </a:p>
          <a:p>
            <a:pPr>
              <a:lnSpc>
                <a:spcPts val="4759"/>
              </a:lnSpc>
            </a:pPr>
          </a:p>
          <a:p>
            <a:pPr>
              <a:lnSpc>
                <a:spcPts val="4759"/>
              </a:lnSpc>
            </a:pPr>
            <a:r>
              <a:rPr lang="en-US" sz="3399">
                <a:solidFill>
                  <a:srgbClr val="2A2E3A"/>
                </a:solidFill>
                <a:latin typeface="Helios"/>
              </a:rPr>
              <a:t>The steps involved in using ResNet50 for violence detection are as follows:</a:t>
            </a:r>
          </a:p>
          <a:p>
            <a:pPr>
              <a:lnSpc>
                <a:spcPts val="4759"/>
              </a:lnSpc>
            </a:pPr>
          </a:p>
        </p:txBody>
      </p:sp>
      <p:grpSp>
        <p:nvGrpSpPr>
          <p:cNvPr name="Group 4" id="4"/>
          <p:cNvGrpSpPr/>
          <p:nvPr/>
        </p:nvGrpSpPr>
        <p:grpSpPr>
          <a:xfrm rot="0">
            <a:off x="13814230" y="9258300"/>
            <a:ext cx="5765006" cy="1028700"/>
            <a:chOff x="0" y="0"/>
            <a:chExt cx="1049690" cy="187305"/>
          </a:xfrm>
        </p:grpSpPr>
        <p:sp>
          <p:nvSpPr>
            <p:cNvPr name="Freeform 5" id="5"/>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6" id="6"/>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2623543" y="7787376"/>
            <a:ext cx="11569737" cy="1189990"/>
          </a:xfrm>
          <a:prstGeom prst="rect">
            <a:avLst/>
          </a:prstGeom>
        </p:spPr>
        <p:txBody>
          <a:bodyPr anchor="t" rtlCol="false" tIns="0" lIns="0" bIns="0" rIns="0">
            <a:spAutoFit/>
          </a:bodyPr>
          <a:lstStyle/>
          <a:p>
            <a:pPr>
              <a:lnSpc>
                <a:spcPts val="4759"/>
              </a:lnSpc>
            </a:pPr>
            <a:r>
              <a:rPr lang="en-US" sz="3399">
                <a:solidFill>
                  <a:srgbClr val="2A2E3A"/>
                </a:solidFill>
                <a:latin typeface="Helios"/>
              </a:rPr>
              <a:t>Preprocess the videos, such as by resizing them and converting them to grayscale.</a:t>
            </a:r>
          </a:p>
        </p:txBody>
      </p:sp>
      <p:grpSp>
        <p:nvGrpSpPr>
          <p:cNvPr name="Group 8" id="8"/>
          <p:cNvGrpSpPr/>
          <p:nvPr/>
        </p:nvGrpSpPr>
        <p:grpSpPr>
          <a:xfrm rot="-5400000">
            <a:off x="1692405" y="8265042"/>
            <a:ext cx="551923" cy="310858"/>
            <a:chOff x="0" y="0"/>
            <a:chExt cx="812800" cy="457791"/>
          </a:xfrm>
        </p:grpSpPr>
        <p:sp>
          <p:nvSpPr>
            <p:cNvPr name="Freeform 9" id="9"/>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0" id="10"/>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grpSp>
        <p:nvGrpSpPr>
          <p:cNvPr name="Group 11" id="11"/>
          <p:cNvGrpSpPr/>
          <p:nvPr/>
        </p:nvGrpSpPr>
        <p:grpSpPr>
          <a:xfrm rot="-5400000">
            <a:off x="1692405" y="6313315"/>
            <a:ext cx="551923" cy="310858"/>
            <a:chOff x="0" y="0"/>
            <a:chExt cx="812800" cy="457791"/>
          </a:xfrm>
        </p:grpSpPr>
        <p:sp>
          <p:nvSpPr>
            <p:cNvPr name="Freeform 12" id="12"/>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3" id="13"/>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
        <p:nvSpPr>
          <p:cNvPr name="TextBox 14" id="14"/>
          <p:cNvSpPr txBox="true"/>
          <p:nvPr/>
        </p:nvSpPr>
        <p:spPr>
          <a:xfrm rot="0">
            <a:off x="2591596" y="5863422"/>
            <a:ext cx="13040913" cy="1189990"/>
          </a:xfrm>
          <a:prstGeom prst="rect">
            <a:avLst/>
          </a:prstGeom>
        </p:spPr>
        <p:txBody>
          <a:bodyPr anchor="t" rtlCol="false" tIns="0" lIns="0" bIns="0" rIns="0">
            <a:spAutoFit/>
          </a:bodyPr>
          <a:lstStyle/>
          <a:p>
            <a:pPr>
              <a:lnSpc>
                <a:spcPts val="4759"/>
              </a:lnSpc>
            </a:pPr>
            <a:r>
              <a:rPr lang="en-US" sz="3399">
                <a:solidFill>
                  <a:srgbClr val="2A2E3A"/>
                </a:solidFill>
                <a:latin typeface="Helios"/>
              </a:rPr>
              <a:t>Collect a dataset of CCTV videos, including both violent and non-violent videos.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409772"/>
            <a:ext cx="6689756" cy="733569"/>
          </a:xfrm>
          <a:prstGeom prst="rect">
            <a:avLst/>
          </a:prstGeom>
        </p:spPr>
        <p:txBody>
          <a:bodyPr anchor="t" rtlCol="false" tIns="0" lIns="0" bIns="0" rIns="0">
            <a:spAutoFit/>
          </a:bodyPr>
          <a:lstStyle/>
          <a:p>
            <a:pPr>
              <a:lnSpc>
                <a:spcPts val="5894"/>
              </a:lnSpc>
            </a:pPr>
            <a:r>
              <a:rPr lang="en-US" sz="4912">
                <a:solidFill>
                  <a:srgbClr val="A20E20"/>
                </a:solidFill>
                <a:latin typeface="TT Hoves Bold"/>
              </a:rPr>
              <a:t>Solution (Cont’d)</a:t>
            </a:r>
          </a:p>
        </p:txBody>
      </p:sp>
      <p:grpSp>
        <p:nvGrpSpPr>
          <p:cNvPr name="Group 3" id="3"/>
          <p:cNvGrpSpPr/>
          <p:nvPr/>
        </p:nvGrpSpPr>
        <p:grpSpPr>
          <a:xfrm rot="-5400000">
            <a:off x="1692405" y="6083183"/>
            <a:ext cx="551923" cy="310858"/>
            <a:chOff x="0" y="0"/>
            <a:chExt cx="812800" cy="457791"/>
          </a:xfrm>
        </p:grpSpPr>
        <p:sp>
          <p:nvSpPr>
            <p:cNvPr name="Freeform 4" id="4"/>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5" id="5"/>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grpSp>
        <p:nvGrpSpPr>
          <p:cNvPr name="Group 6" id="6"/>
          <p:cNvGrpSpPr/>
          <p:nvPr/>
        </p:nvGrpSpPr>
        <p:grpSpPr>
          <a:xfrm rot="0">
            <a:off x="13814230" y="9258300"/>
            <a:ext cx="5765006" cy="1028700"/>
            <a:chOff x="0" y="0"/>
            <a:chExt cx="1049690" cy="187305"/>
          </a:xfrm>
        </p:grpSpPr>
        <p:sp>
          <p:nvSpPr>
            <p:cNvPr name="Freeform 7" id="7"/>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8" id="8"/>
            <p:cNvSpPr txBox="true"/>
            <p:nvPr/>
          </p:nvSpPr>
          <p:spPr>
            <a:xfrm>
              <a:off x="127000" y="-38100"/>
              <a:ext cx="558800" cy="647700"/>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2623543" y="5924658"/>
            <a:ext cx="13040913" cy="589915"/>
          </a:xfrm>
          <a:prstGeom prst="rect">
            <a:avLst/>
          </a:prstGeom>
        </p:spPr>
        <p:txBody>
          <a:bodyPr anchor="t" rtlCol="false" tIns="0" lIns="0" bIns="0" rIns="0">
            <a:spAutoFit/>
          </a:bodyPr>
          <a:lstStyle/>
          <a:p>
            <a:pPr>
              <a:lnSpc>
                <a:spcPts val="4759"/>
              </a:lnSpc>
            </a:pPr>
            <a:r>
              <a:rPr lang="en-US" sz="3399">
                <a:solidFill>
                  <a:srgbClr val="2A2E3A"/>
                </a:solidFill>
                <a:latin typeface="Helios"/>
              </a:rPr>
              <a:t>ResNet50 is a powerful tool that can be used for violence detection.</a:t>
            </a:r>
          </a:p>
        </p:txBody>
      </p:sp>
      <p:grpSp>
        <p:nvGrpSpPr>
          <p:cNvPr name="Group 10" id="10"/>
          <p:cNvGrpSpPr/>
          <p:nvPr/>
        </p:nvGrpSpPr>
        <p:grpSpPr>
          <a:xfrm rot="-5400000">
            <a:off x="1692405" y="3400775"/>
            <a:ext cx="551923" cy="310858"/>
            <a:chOff x="0" y="0"/>
            <a:chExt cx="812800" cy="457791"/>
          </a:xfrm>
        </p:grpSpPr>
        <p:sp>
          <p:nvSpPr>
            <p:cNvPr name="Freeform 11" id="11"/>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2" id="12"/>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
        <p:nvSpPr>
          <p:cNvPr name="TextBox 13" id="13"/>
          <p:cNvSpPr txBox="true"/>
          <p:nvPr/>
        </p:nvSpPr>
        <p:spPr>
          <a:xfrm rot="0">
            <a:off x="2623543" y="4534481"/>
            <a:ext cx="11569737" cy="589915"/>
          </a:xfrm>
          <a:prstGeom prst="rect">
            <a:avLst/>
          </a:prstGeom>
        </p:spPr>
        <p:txBody>
          <a:bodyPr anchor="t" rtlCol="false" tIns="0" lIns="0" bIns="0" rIns="0">
            <a:spAutoFit/>
          </a:bodyPr>
          <a:lstStyle/>
          <a:p>
            <a:pPr>
              <a:lnSpc>
                <a:spcPts val="4759"/>
              </a:lnSpc>
            </a:pPr>
            <a:r>
              <a:rPr lang="en-US" sz="3399">
                <a:solidFill>
                  <a:srgbClr val="2A2E3A"/>
                </a:solidFill>
                <a:latin typeface="Helios"/>
              </a:rPr>
              <a:t>Use the classifier to detect violence in new videos.</a:t>
            </a:r>
          </a:p>
        </p:txBody>
      </p:sp>
      <p:grpSp>
        <p:nvGrpSpPr>
          <p:cNvPr name="Group 14" id="14"/>
          <p:cNvGrpSpPr/>
          <p:nvPr/>
        </p:nvGrpSpPr>
        <p:grpSpPr>
          <a:xfrm rot="-5400000">
            <a:off x="1692405" y="4712109"/>
            <a:ext cx="551923" cy="310858"/>
            <a:chOff x="0" y="0"/>
            <a:chExt cx="812800" cy="457791"/>
          </a:xfrm>
        </p:grpSpPr>
        <p:sp>
          <p:nvSpPr>
            <p:cNvPr name="Freeform 15" id="15"/>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6" id="16"/>
            <p:cNvSpPr txBox="true"/>
            <p:nvPr/>
          </p:nvSpPr>
          <p:spPr>
            <a:xfrm>
              <a:off x="127000" y="41275"/>
              <a:ext cx="558800" cy="339725"/>
            </a:xfrm>
            <a:prstGeom prst="rect">
              <a:avLst/>
            </a:prstGeom>
          </p:spPr>
          <p:txBody>
            <a:bodyPr anchor="ctr" rtlCol="false" tIns="50800" lIns="50800" bIns="50800" rIns="50800"/>
            <a:lstStyle/>
            <a:p>
              <a:pPr algn="ctr">
                <a:lnSpc>
                  <a:spcPts val="139"/>
                </a:lnSpc>
              </a:pPr>
            </a:p>
          </p:txBody>
        </p:sp>
      </p:grpSp>
      <p:sp>
        <p:nvSpPr>
          <p:cNvPr name="TextBox 17" id="17"/>
          <p:cNvSpPr txBox="true"/>
          <p:nvPr/>
        </p:nvSpPr>
        <p:spPr>
          <a:xfrm rot="0">
            <a:off x="2623543" y="3204042"/>
            <a:ext cx="13040913" cy="589915"/>
          </a:xfrm>
          <a:prstGeom prst="rect">
            <a:avLst/>
          </a:prstGeom>
        </p:spPr>
        <p:txBody>
          <a:bodyPr anchor="t" rtlCol="false" tIns="0" lIns="0" bIns="0" rIns="0">
            <a:spAutoFit/>
          </a:bodyPr>
          <a:lstStyle/>
          <a:p>
            <a:pPr>
              <a:lnSpc>
                <a:spcPts val="4759"/>
              </a:lnSpc>
            </a:pPr>
            <a:r>
              <a:rPr lang="en-US" sz="3399">
                <a:solidFill>
                  <a:srgbClr val="2A2E3A"/>
                </a:solidFill>
                <a:latin typeface="Helios"/>
              </a:rPr>
              <a:t>Train a classifier on the extracted 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6556" y="0"/>
            <a:ext cx="6479889" cy="10287000"/>
            <a:chOff x="0" y="0"/>
            <a:chExt cx="1706637" cy="2709333"/>
          </a:xfrm>
        </p:grpSpPr>
        <p:sp>
          <p:nvSpPr>
            <p:cNvPr name="Freeform 3" id="3"/>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183502" y="1321146"/>
            <a:ext cx="12659392" cy="7297551"/>
          </a:xfrm>
          <a:custGeom>
            <a:avLst/>
            <a:gdLst/>
            <a:ahLst/>
            <a:cxnLst/>
            <a:rect r="r" b="b" t="t" l="l"/>
            <a:pathLst>
              <a:path h="7297551" w="12659392">
                <a:moveTo>
                  <a:pt x="0" y="0"/>
                </a:moveTo>
                <a:lnTo>
                  <a:pt x="12659392" y="0"/>
                </a:lnTo>
                <a:lnTo>
                  <a:pt x="12659392" y="7297551"/>
                </a:lnTo>
                <a:lnTo>
                  <a:pt x="0" y="7297551"/>
                </a:lnTo>
                <a:lnTo>
                  <a:pt x="0" y="0"/>
                </a:lnTo>
                <a:close/>
              </a:path>
            </a:pathLst>
          </a:custGeom>
          <a:blipFill>
            <a:blip r:embed="rId2"/>
            <a:stretch>
              <a:fillRect l="-9373" t="-34850" r="-36096" b="0"/>
            </a:stretch>
          </a:blipFill>
        </p:spPr>
      </p:sp>
      <p:sp>
        <p:nvSpPr>
          <p:cNvPr name="TextBox 6" id="6"/>
          <p:cNvSpPr txBox="true"/>
          <p:nvPr/>
        </p:nvSpPr>
        <p:spPr>
          <a:xfrm rot="0">
            <a:off x="373013" y="1019175"/>
            <a:ext cx="4632039" cy="1838325"/>
          </a:xfrm>
          <a:prstGeom prst="rect">
            <a:avLst/>
          </a:prstGeom>
        </p:spPr>
        <p:txBody>
          <a:bodyPr anchor="t" rtlCol="false" tIns="0" lIns="0" bIns="0" rIns="0">
            <a:spAutoFit/>
          </a:bodyPr>
          <a:lstStyle/>
          <a:p>
            <a:pPr algn="l">
              <a:lnSpc>
                <a:spcPts val="7200"/>
              </a:lnSpc>
            </a:pPr>
            <a:r>
              <a:rPr lang="en-US" sz="6000">
                <a:solidFill>
                  <a:srgbClr val="FFFFFF"/>
                </a:solidFill>
                <a:latin typeface="TT Hoves Bold"/>
              </a:rPr>
              <a:t>Solution Images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6556" y="0"/>
            <a:ext cx="6479889" cy="10287000"/>
            <a:chOff x="0" y="0"/>
            <a:chExt cx="1706637" cy="2709333"/>
          </a:xfrm>
        </p:grpSpPr>
        <p:sp>
          <p:nvSpPr>
            <p:cNvPr name="Freeform 3" id="3"/>
            <p:cNvSpPr/>
            <p:nvPr/>
          </p:nvSpPr>
          <p:spPr>
            <a:xfrm flipH="false" flipV="false" rot="0">
              <a:off x="0" y="0"/>
              <a:ext cx="1706637" cy="2709333"/>
            </a:xfrm>
            <a:custGeom>
              <a:avLst/>
              <a:gdLst/>
              <a:ahLst/>
              <a:cxnLst/>
              <a:rect r="r" b="b" t="t" l="l"/>
              <a:pathLst>
                <a:path h="2709333" w="1706637">
                  <a:moveTo>
                    <a:pt x="0" y="0"/>
                  </a:moveTo>
                  <a:lnTo>
                    <a:pt x="1706637" y="0"/>
                  </a:lnTo>
                  <a:lnTo>
                    <a:pt x="1706637" y="2709333"/>
                  </a:lnTo>
                  <a:lnTo>
                    <a:pt x="0" y="2709333"/>
                  </a:lnTo>
                  <a:close/>
                </a:path>
              </a:pathLst>
            </a:custGeom>
            <a:solidFill>
              <a:srgbClr val="E8223B"/>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005053" y="1349491"/>
            <a:ext cx="12978973" cy="7588018"/>
          </a:xfrm>
          <a:custGeom>
            <a:avLst/>
            <a:gdLst/>
            <a:ahLst/>
            <a:cxnLst/>
            <a:rect r="r" b="b" t="t" l="l"/>
            <a:pathLst>
              <a:path h="7588018" w="12978973">
                <a:moveTo>
                  <a:pt x="0" y="0"/>
                </a:moveTo>
                <a:lnTo>
                  <a:pt x="12978972" y="0"/>
                </a:lnTo>
                <a:lnTo>
                  <a:pt x="12978972" y="7588018"/>
                </a:lnTo>
                <a:lnTo>
                  <a:pt x="0" y="7588018"/>
                </a:lnTo>
                <a:lnTo>
                  <a:pt x="0" y="0"/>
                </a:lnTo>
                <a:close/>
              </a:path>
            </a:pathLst>
          </a:custGeom>
          <a:blipFill>
            <a:blip r:embed="rId2"/>
            <a:stretch>
              <a:fillRect l="-2584" t="0" r="-20097" b="0"/>
            </a:stretch>
          </a:blipFill>
        </p:spPr>
      </p:sp>
      <p:sp>
        <p:nvSpPr>
          <p:cNvPr name="TextBox 6" id="6"/>
          <p:cNvSpPr txBox="true"/>
          <p:nvPr/>
        </p:nvSpPr>
        <p:spPr>
          <a:xfrm rot="0">
            <a:off x="373013" y="1019175"/>
            <a:ext cx="4632039" cy="1838325"/>
          </a:xfrm>
          <a:prstGeom prst="rect">
            <a:avLst/>
          </a:prstGeom>
        </p:spPr>
        <p:txBody>
          <a:bodyPr anchor="t" rtlCol="false" tIns="0" lIns="0" bIns="0" rIns="0">
            <a:spAutoFit/>
          </a:bodyPr>
          <a:lstStyle/>
          <a:p>
            <a:pPr algn="l">
              <a:lnSpc>
                <a:spcPts val="7200"/>
              </a:lnSpc>
            </a:pPr>
            <a:r>
              <a:rPr lang="en-US" sz="6000">
                <a:solidFill>
                  <a:srgbClr val="FFFFFF"/>
                </a:solidFill>
                <a:latin typeface="TT Hoves Bold"/>
              </a:rPr>
              <a:t>Solution Images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DAFqsE7oPpE</dc:identifier>
  <dcterms:modified xsi:type="dcterms:W3CDTF">2011-08-01T06:04:30Z</dcterms:modified>
  <cp:revision>1</cp:revision>
  <dc:title>AIH - (59)Ctrl + Alt + hackHERS</dc:title>
</cp:coreProperties>
</file>